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1"/>
  </p:notesMasterIdLst>
  <p:handoutMasterIdLst>
    <p:handoutMasterId r:id="rId72"/>
  </p:handoutMasterIdLst>
  <p:sldIdLst>
    <p:sldId id="256" r:id="rId2"/>
    <p:sldId id="265" r:id="rId3"/>
    <p:sldId id="271" r:id="rId4"/>
    <p:sldId id="274" r:id="rId5"/>
    <p:sldId id="280" r:id="rId6"/>
    <p:sldId id="273" r:id="rId7"/>
    <p:sldId id="272" r:id="rId8"/>
    <p:sldId id="275" r:id="rId9"/>
    <p:sldId id="298" r:id="rId10"/>
    <p:sldId id="281" r:id="rId11"/>
    <p:sldId id="276" r:id="rId12"/>
    <p:sldId id="279" r:id="rId13"/>
    <p:sldId id="282" r:id="rId14"/>
    <p:sldId id="283" r:id="rId15"/>
    <p:sldId id="284" r:id="rId16"/>
    <p:sldId id="285" r:id="rId17"/>
    <p:sldId id="296" r:id="rId18"/>
    <p:sldId id="358" r:id="rId19"/>
    <p:sldId id="357" r:id="rId20"/>
    <p:sldId id="360" r:id="rId21"/>
    <p:sldId id="373" r:id="rId22"/>
    <p:sldId id="371" r:id="rId23"/>
    <p:sldId id="310" r:id="rId24"/>
    <p:sldId id="364" r:id="rId25"/>
    <p:sldId id="365" r:id="rId26"/>
    <p:sldId id="372" r:id="rId27"/>
    <p:sldId id="363" r:id="rId28"/>
    <p:sldId id="369" r:id="rId29"/>
    <p:sldId id="370" r:id="rId30"/>
    <p:sldId id="362" r:id="rId31"/>
    <p:sldId id="367" r:id="rId32"/>
    <p:sldId id="368" r:id="rId33"/>
    <p:sldId id="366" r:id="rId34"/>
    <p:sldId id="385" r:id="rId35"/>
    <p:sldId id="374" r:id="rId36"/>
    <p:sldId id="300" r:id="rId37"/>
    <p:sldId id="302" r:id="rId38"/>
    <p:sldId id="304" r:id="rId39"/>
    <p:sldId id="320" r:id="rId40"/>
    <p:sldId id="375" r:id="rId41"/>
    <p:sldId id="376" r:id="rId42"/>
    <p:sldId id="377" r:id="rId43"/>
    <p:sldId id="378" r:id="rId44"/>
    <p:sldId id="379" r:id="rId45"/>
    <p:sldId id="380" r:id="rId46"/>
    <p:sldId id="381" r:id="rId47"/>
    <p:sldId id="382" r:id="rId48"/>
    <p:sldId id="383" r:id="rId49"/>
    <p:sldId id="384" r:id="rId50"/>
    <p:sldId id="324" r:id="rId51"/>
    <p:sldId id="323" r:id="rId52"/>
    <p:sldId id="346" r:id="rId53"/>
    <p:sldId id="347" r:id="rId54"/>
    <p:sldId id="269" r:id="rId55"/>
    <p:sldId id="321" r:id="rId56"/>
    <p:sldId id="322" r:id="rId57"/>
    <p:sldId id="326" r:id="rId58"/>
    <p:sldId id="327" r:id="rId59"/>
    <p:sldId id="325" r:id="rId60"/>
    <p:sldId id="331" r:id="rId61"/>
    <p:sldId id="356" r:id="rId62"/>
    <p:sldId id="328" r:id="rId63"/>
    <p:sldId id="329" r:id="rId64"/>
    <p:sldId id="333" r:id="rId65"/>
    <p:sldId id="348" r:id="rId66"/>
    <p:sldId id="350" r:id="rId67"/>
    <p:sldId id="349" r:id="rId68"/>
    <p:sldId id="319" r:id="rId69"/>
    <p:sldId id="270"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Book Antiqu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Book Antiqu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Book Antiqu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Book Antiqu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Book Antiqua" charset="0"/>
        <a:ea typeface="ＭＳ Ｐゴシック" charset="0"/>
        <a:cs typeface="ＭＳ Ｐゴシック" charset="0"/>
      </a:defRPr>
    </a:lvl5pPr>
    <a:lvl6pPr marL="2286000" algn="l" defTabSz="457200" rtl="0" eaLnBrk="1" latinLnBrk="0" hangingPunct="1">
      <a:defRPr kern="1200">
        <a:solidFill>
          <a:schemeClr val="tx1"/>
        </a:solidFill>
        <a:latin typeface="Book Antiqua" charset="0"/>
        <a:ea typeface="ＭＳ Ｐゴシック" charset="0"/>
        <a:cs typeface="ＭＳ Ｐゴシック" charset="0"/>
      </a:defRPr>
    </a:lvl6pPr>
    <a:lvl7pPr marL="2743200" algn="l" defTabSz="457200" rtl="0" eaLnBrk="1" latinLnBrk="0" hangingPunct="1">
      <a:defRPr kern="1200">
        <a:solidFill>
          <a:schemeClr val="tx1"/>
        </a:solidFill>
        <a:latin typeface="Book Antiqua" charset="0"/>
        <a:ea typeface="ＭＳ Ｐゴシック" charset="0"/>
        <a:cs typeface="ＭＳ Ｐゴシック" charset="0"/>
      </a:defRPr>
    </a:lvl7pPr>
    <a:lvl8pPr marL="3200400" algn="l" defTabSz="457200" rtl="0" eaLnBrk="1" latinLnBrk="0" hangingPunct="1">
      <a:defRPr kern="1200">
        <a:solidFill>
          <a:schemeClr val="tx1"/>
        </a:solidFill>
        <a:latin typeface="Book Antiqua" charset="0"/>
        <a:ea typeface="ＭＳ Ｐゴシック" charset="0"/>
        <a:cs typeface="ＭＳ Ｐゴシック" charset="0"/>
      </a:defRPr>
    </a:lvl8pPr>
    <a:lvl9pPr marL="3657600" algn="l" defTabSz="457200" rtl="0" eaLnBrk="1" latinLnBrk="0" hangingPunct="1">
      <a:defRPr kern="1200">
        <a:solidFill>
          <a:schemeClr val="tx1"/>
        </a:solidFill>
        <a:latin typeface="Book Antiqu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92" y="-10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mn-cs"/>
              </a:defRPr>
            </a:lvl1pPr>
          </a:lstStyle>
          <a:p>
            <a:pPr>
              <a:defRPr/>
            </a:pPr>
            <a:fld id="{0F64DDA2-2FA8-754E-A927-27DBC259E58C}" type="datetimeFigureOut">
              <a:rPr lang="en-US"/>
              <a:pPr>
                <a:defRPr/>
              </a:pPr>
              <a:t>8/1/13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274D07A0-F901-FB40-BF9C-ADBD73AAA7DB}" type="slidenum">
              <a:rPr lang="en-US"/>
              <a:pPr>
                <a:defRPr/>
              </a:pPr>
              <a:t>‹#›</a:t>
            </a:fld>
            <a:endParaRPr lang="en-US"/>
          </a:p>
        </p:txBody>
      </p:sp>
    </p:spTree>
    <p:extLst>
      <p:ext uri="{BB962C8B-B14F-4D97-AF65-F5344CB8AC3E}">
        <p14:creationId xmlns:p14="http://schemas.microsoft.com/office/powerpoint/2010/main" val="289277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mn-cs"/>
              </a:defRPr>
            </a:lvl1pPr>
          </a:lstStyle>
          <a:p>
            <a:pPr>
              <a:defRPr/>
            </a:pPr>
            <a:fld id="{86941BAA-6D63-8A42-AE0C-F1A9EAACCE85}" type="datetimeFigureOut">
              <a:rPr lang="en-US"/>
              <a:pPr>
                <a:defRPr/>
              </a:pPr>
              <a:t>8/1/13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5ED9C41E-A191-8949-A9D8-5DAFF5A64692}" type="slidenum">
              <a:rPr lang="en-US"/>
              <a:pPr>
                <a:defRPr/>
              </a:pPr>
              <a:t>‹#›</a:t>
            </a:fld>
            <a:endParaRPr lang="en-US"/>
          </a:p>
        </p:txBody>
      </p:sp>
    </p:spTree>
    <p:extLst>
      <p:ext uri="{BB962C8B-B14F-4D97-AF65-F5344CB8AC3E}">
        <p14:creationId xmlns:p14="http://schemas.microsoft.com/office/powerpoint/2010/main" val="2195960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Since we</a:t>
            </a:r>
            <a:r>
              <a:rPr lang="ja-JP" altLang="en-US">
                <a:latin typeface="Book Antiqua" charset="0"/>
              </a:rPr>
              <a:t>’</a:t>
            </a:r>
            <a:r>
              <a:rPr lang="en-US" altLang="ja-JP">
                <a:latin typeface="Book Antiqua" charset="0"/>
              </a:rPr>
              <a:t>re here talking about communication, let</a:t>
            </a:r>
            <a:r>
              <a:rPr lang="ja-JP" altLang="en-US">
                <a:latin typeface="Book Antiqua" charset="0"/>
              </a:rPr>
              <a:t>’</a:t>
            </a:r>
            <a:r>
              <a:rPr lang="en-US" altLang="ja-JP">
                <a:latin typeface="Book Antiqua" charset="0"/>
              </a:rPr>
              <a:t>s go ahead and facilitate some of our own by forcing you all to talk to one another</a:t>
            </a:r>
            <a:endParaRPr lang="en-US">
              <a:latin typeface="Book Antiqua"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74CFFDFC-84B0-0F4B-9DC4-989B9FEC8748}"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should be around 11:50</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D0CE9179-E170-FB42-867F-B2ED0E586BC1}" type="slidenum">
              <a:rPr lang="en-US" sz="1200"/>
              <a:pPr/>
              <a:t>51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should be around 11:50</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C42A61D3-4373-EE43-9849-D09C1C3C954F}" type="slidenum">
              <a:rPr lang="en-US" sz="1200"/>
              <a:pPr/>
              <a:t>59</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should be around 11:50</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1FD9A6C9-991B-E94E-922D-AACCBF174460}" type="slidenum">
              <a:rPr lang="en-US" sz="1200"/>
              <a:pPr/>
              <a:t>62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12:20</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9E12F670-9D12-344D-8EA5-8C4A42EEE1A2}" type="slidenum">
              <a:rPr lang="en-US" sz="1200"/>
              <a:pPr/>
              <a:t>68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If you don</a:t>
            </a:r>
            <a:r>
              <a:rPr lang="ja-JP" altLang="en-US">
                <a:latin typeface="Book Antiqua" charset="0"/>
              </a:rPr>
              <a:t>’</a:t>
            </a:r>
            <a:r>
              <a:rPr lang="en-US" altLang="ja-JP">
                <a:latin typeface="Book Antiqua" charset="0"/>
              </a:rPr>
              <a:t>t have a left hand partner, jump in on your right hand conversation</a:t>
            </a:r>
            <a:endParaRPr lang="en-US">
              <a:latin typeface="Book Antiqua"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98E152DB-29CB-414E-9A0C-3903397321CA}" type="slidenum">
              <a:rPr lang="en-US" sz="1200"/>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Sharing</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ADBA778B-8A76-0C46-AA4C-8152B649997B}" type="slidenum">
              <a:rPr lang="en-US" sz="1200"/>
              <a:pPr/>
              <a:t>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estimate for 11:15</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60743BE8-9D9E-9C44-9B2A-716FDCDB95C4}" type="slidenum">
              <a:rPr lang="en-US" sz="1200"/>
              <a:pPr/>
              <a:t>12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Struggled for first six month</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F854228A-EE10-F448-B15F-23826154CF35}" type="slidenum">
              <a:rPr lang="en-US" sz="1200"/>
              <a:pPr/>
              <a:t>13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Since we</a:t>
            </a:r>
            <a:r>
              <a:rPr lang="ja-JP" altLang="en-US">
                <a:latin typeface="Book Antiqua" charset="0"/>
              </a:rPr>
              <a:t>’</a:t>
            </a:r>
            <a:r>
              <a:rPr lang="en-US" altLang="ja-JP">
                <a:latin typeface="Book Antiqua" charset="0"/>
              </a:rPr>
              <a:t>re here talking about communication, let</a:t>
            </a:r>
            <a:r>
              <a:rPr lang="ja-JP" altLang="en-US">
                <a:latin typeface="Book Antiqua" charset="0"/>
              </a:rPr>
              <a:t>’</a:t>
            </a:r>
            <a:r>
              <a:rPr lang="en-US" altLang="ja-JP">
                <a:latin typeface="Book Antiqua" charset="0"/>
              </a:rPr>
              <a:t>s go ahead and facilitate some of our own by forcing you all to talk to one another</a:t>
            </a:r>
            <a:endParaRPr lang="en-US">
              <a:latin typeface="Book Antiqua"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F533D30F-AEC8-314C-89F2-EF94E15E70F3}" type="slidenum">
              <a:rPr lang="en-US" sz="1200"/>
              <a:pPr/>
              <a:t>18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Beware of stereotypes:  not</a:t>
            </a:r>
            <a:r>
              <a:rPr lang="en-US" baseline="0" dirty="0" smtClean="0"/>
              <a:t> </a:t>
            </a:r>
            <a:r>
              <a:rPr lang="en-US" baseline="0" dirty="0" err="1" smtClean="0"/>
              <a:t>ev</a:t>
            </a:r>
            <a:endParaRPr lang="en-US" dirty="0"/>
          </a:p>
        </p:txBody>
      </p:sp>
      <p:sp>
        <p:nvSpPr>
          <p:cNvPr id="4" name="Slide Number Placeholder 3"/>
          <p:cNvSpPr>
            <a:spLocks noGrp="1"/>
          </p:cNvSpPr>
          <p:nvPr>
            <p:ph type="sldNum" sz="quarter" idx="10"/>
          </p:nvPr>
        </p:nvSpPr>
        <p:spPr/>
        <p:txBody>
          <a:bodyPr/>
          <a:lstStyle/>
          <a:p>
            <a:pPr>
              <a:defRPr/>
            </a:pPr>
            <a:fld id="{5ED9C41E-A191-8949-A9D8-5DAFF5A64692}" type="slidenum">
              <a:rPr lang="en-US" smtClean="0"/>
              <a:pPr>
                <a:defRPr/>
              </a:pPr>
              <a:t>20</a:t>
            </a:fld>
            <a:endParaRPr lang="en-US"/>
          </a:p>
        </p:txBody>
      </p:sp>
    </p:spTree>
    <p:extLst>
      <p:ext uri="{BB962C8B-B14F-4D97-AF65-F5344CB8AC3E}">
        <p14:creationId xmlns:p14="http://schemas.microsoft.com/office/powerpoint/2010/main" val="12541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should be around 11:35</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8377876D-08B2-0C4C-9221-24671F1C5F64}" type="slidenum">
              <a:rPr lang="en-US" sz="1200"/>
              <a:pPr/>
              <a:t>22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Book Antiqua" charset="0"/>
              </a:rPr>
              <a:t>Time gauge: should be around 12:00-:05</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F975715D-2AD6-A143-A467-E34581E35CDC}" type="slidenum">
              <a:rPr lang="en-US" sz="1200"/>
              <a:pPr/>
              <a:t>50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2" y="1905000"/>
            <a:ext cx="12188827"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Rectangle 4"/>
          <p:cNvSpPr/>
          <p:nvPr/>
        </p:nvSpPr>
        <p:spPr>
          <a:xfrm>
            <a:off x="-3" y="1795132"/>
            <a:ext cx="12188827"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5"/>
          <p:cNvSpPr/>
          <p:nvPr/>
        </p:nvSpPr>
        <p:spPr>
          <a:xfrm>
            <a:off x="-3" y="5142116"/>
            <a:ext cx="12188827"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ctrTitle"/>
          </p:nvPr>
        </p:nvSpPr>
        <p:spPr>
          <a:xfrm>
            <a:off x="1295400" y="2079812"/>
            <a:ext cx="9601200" cy="1724092"/>
          </a:xfrm>
        </p:spPr>
        <p:txBody>
          <a:bodyPr/>
          <a:lstStyle>
            <a:lvl1pPr algn="ctr">
              <a:defRPr sz="5400"/>
            </a:lvl1pPr>
          </a:lstStyle>
          <a:p>
            <a:r>
              <a:rPr lang="en-US" smtClean="0"/>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4114491976"/>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E85C748-6669-6948-9608-D8E1E1638778}" type="datetimeFigureOut">
              <a:rPr lang="en-US"/>
              <a:pPr>
                <a:defRPr/>
              </a:pPr>
              <a:t>8/1/13</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73D5D70A-2E5A-864B-88B2-E667C8B7C705}" type="slidenum">
              <a:rPr lang="en-US"/>
              <a:pPr>
                <a:defRPr/>
              </a:pPr>
              <a:t>‹#›</a:t>
            </a:fld>
            <a:endParaRPr lang="en-US"/>
          </a:p>
        </p:txBody>
      </p:sp>
    </p:spTree>
    <p:extLst>
      <p:ext uri="{BB962C8B-B14F-4D97-AF65-F5344CB8AC3E}">
        <p14:creationId xmlns:p14="http://schemas.microsoft.com/office/powerpoint/2010/main" val="3808490042"/>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1"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3F3DCAA-6057-9742-B7DF-E89718C45BE6}" type="datetimeFigureOut">
              <a:rPr lang="en-US"/>
              <a:pPr>
                <a:defRPr/>
              </a:pPr>
              <a:t>8/1/13</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ECACEFBE-270B-C44A-9DBA-95B9E4088A94}" type="slidenum">
              <a:rPr lang="en-US"/>
              <a:pPr>
                <a:defRPr/>
              </a:pPr>
              <a:t>‹#›</a:t>
            </a:fld>
            <a:endParaRPr lang="en-US"/>
          </a:p>
        </p:txBody>
      </p:sp>
    </p:spTree>
    <p:extLst>
      <p:ext uri="{BB962C8B-B14F-4D97-AF65-F5344CB8AC3E}">
        <p14:creationId xmlns:p14="http://schemas.microsoft.com/office/powerpoint/2010/main" val="2403836270"/>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4B3A279B-D6B3-4745-9C97-4E47183DEE99}" type="datetimeFigureOut">
              <a:rPr lang="en-US"/>
              <a:pPr>
                <a:defRPr/>
              </a:pPr>
              <a:t>8/1/13</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B47B77EF-1DF9-CD4D-877B-2F1C637F75E9}" type="slidenum">
              <a:rPr lang="en-US"/>
              <a:pPr>
                <a:defRPr/>
              </a:pPr>
              <a:t>‹#›</a:t>
            </a:fld>
            <a:endParaRPr lang="en-US"/>
          </a:p>
        </p:txBody>
      </p:sp>
    </p:spTree>
    <p:extLst>
      <p:ext uri="{BB962C8B-B14F-4D97-AF65-F5344CB8AC3E}">
        <p14:creationId xmlns:p14="http://schemas.microsoft.com/office/powerpoint/2010/main" val="1954897280"/>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ormAutofit/>
          </a:bodyPr>
          <a:lstStyle>
            <a:lvl1pPr algn="ctr">
              <a:defRPr sz="5400" b="1"/>
            </a:lvl1pPr>
          </a:lstStyle>
          <a:p>
            <a:r>
              <a:rPr lang="en-US" smtClean="0"/>
              <a:t>Click to edit Master title style</a:t>
            </a:r>
            <a:endParaRPr/>
          </a:p>
        </p:txBody>
      </p:sp>
      <p:sp>
        <p:nvSpPr>
          <p:cNvPr id="3" name="Text Placeholder 2"/>
          <p:cNvSpPr>
            <a:spLocks noGrp="1"/>
          </p:cNvSpPr>
          <p:nvPr>
            <p:ph type="body" idx="1"/>
          </p:nvPr>
        </p:nvSpPr>
        <p:spPr>
          <a:xfrm>
            <a:off x="1295400" y="4572000"/>
            <a:ext cx="9601200" cy="841248"/>
          </a:xfrm>
        </p:spPr>
        <p:txBody>
          <a:bodyPr/>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085238F4-B7BD-3944-83EE-D0772D8C579B}" type="datetimeFigureOut">
              <a:rPr lang="en-US"/>
              <a:pPr>
                <a:defRPr/>
              </a:pPr>
              <a:t>8/1/13</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smtClean="0"/>
            </a:lvl1pPr>
          </a:lstStyle>
          <a:p>
            <a:pPr>
              <a:defRPr/>
            </a:pPr>
            <a:fld id="{4A095EE1-1D5F-4D47-A0EE-ECC19F730336}" type="slidenum">
              <a:rPr lang="en-US"/>
              <a:pPr>
                <a:defRPr/>
              </a:pPr>
              <a:t>‹#›</a:t>
            </a:fld>
            <a:endParaRPr lang="en-US"/>
          </a:p>
        </p:txBody>
      </p:sp>
    </p:spTree>
    <p:extLst>
      <p:ext uri="{BB962C8B-B14F-4D97-AF65-F5344CB8AC3E}">
        <p14:creationId xmlns:p14="http://schemas.microsoft.com/office/powerpoint/2010/main" val="217460458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2BAD3A9E-9659-884D-B430-CCC2BD2F1E5B}" type="datetimeFigureOut">
              <a:rPr lang="en-US"/>
              <a:pPr>
                <a:defRPr/>
              </a:pPr>
              <a:t>8/1/13</a:t>
            </a:fld>
            <a:endParaRPr lang="en-US"/>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9A644BB0-E64B-E843-B246-F8F5E161F61F}" type="slidenum">
              <a:rPr lang="en-US"/>
              <a:pPr>
                <a:defRPr/>
              </a:pPr>
              <a:t>‹#›</a:t>
            </a:fld>
            <a:endParaRPr lang="en-US"/>
          </a:p>
        </p:txBody>
      </p:sp>
    </p:spTree>
    <p:extLst>
      <p:ext uri="{BB962C8B-B14F-4D97-AF65-F5344CB8AC3E}">
        <p14:creationId xmlns:p14="http://schemas.microsoft.com/office/powerpoint/2010/main" val="3806831743"/>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4"/>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4"/>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0949CA9F-F9FC-764F-AC8F-D2E583900C37}" type="datetimeFigureOut">
              <a:rPr lang="en-US"/>
              <a:pPr>
                <a:defRPr/>
              </a:pPr>
              <a:t>8/1/13</a:t>
            </a:fld>
            <a:endParaRPr lang="en-US"/>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01CBD141-9410-4445-8922-757C5DA262D3}" type="slidenum">
              <a:rPr lang="en-US"/>
              <a:pPr>
                <a:defRPr/>
              </a:pPr>
              <a:t>‹#›</a:t>
            </a:fld>
            <a:endParaRPr lang="en-US"/>
          </a:p>
        </p:txBody>
      </p:sp>
    </p:spTree>
    <p:extLst>
      <p:ext uri="{BB962C8B-B14F-4D97-AF65-F5344CB8AC3E}">
        <p14:creationId xmlns:p14="http://schemas.microsoft.com/office/powerpoint/2010/main" val="631188674"/>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BEBA2089-E7E7-3643-846F-2D55D1C93EC4}" type="datetimeFigureOut">
              <a:rPr lang="en-US"/>
              <a:pPr>
                <a:defRPr/>
              </a:pPr>
              <a:t>8/1/13</a:t>
            </a:fld>
            <a:endParaRPr lang="en-US"/>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37B95DF7-0044-D545-A483-43FEBC7D971A}" type="slidenum">
              <a:rPr lang="en-US"/>
              <a:pPr>
                <a:defRPr/>
              </a:pPr>
              <a:t>‹#›</a:t>
            </a:fld>
            <a:endParaRPr lang="en-US"/>
          </a:p>
        </p:txBody>
      </p:sp>
    </p:spTree>
    <p:extLst>
      <p:ext uri="{BB962C8B-B14F-4D97-AF65-F5344CB8AC3E}">
        <p14:creationId xmlns:p14="http://schemas.microsoft.com/office/powerpoint/2010/main" val="1838753643"/>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flipV="1">
            <a:off x="1588" y="0"/>
            <a:ext cx="12188825" cy="377825"/>
            <a:chOff x="-1" y="6480048"/>
            <a:chExt cx="12188827" cy="377952"/>
          </a:xfrm>
        </p:grpSpPr>
        <p:sp>
          <p:nvSpPr>
            <p:cNvPr id="3" name="Rectangle 2"/>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4" name="Rectangle 3"/>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5" name="Date Placeholder 1"/>
          <p:cNvSpPr>
            <a:spLocks noGrp="1"/>
          </p:cNvSpPr>
          <p:nvPr>
            <p:ph type="dt" sz="half" idx="10"/>
          </p:nvPr>
        </p:nvSpPr>
        <p:spPr/>
        <p:txBody>
          <a:bodyPr/>
          <a:lstStyle>
            <a:lvl1pPr>
              <a:defRPr smtClean="0"/>
            </a:lvl1pPr>
          </a:lstStyle>
          <a:p>
            <a:pPr>
              <a:defRPr/>
            </a:pPr>
            <a:fld id="{FB707591-2829-D341-808A-58C131EA6EEC}" type="datetimeFigureOut">
              <a:rPr lang="en-US"/>
              <a:pPr>
                <a:defRPr/>
              </a:pPr>
              <a:t>8/1/13</a:t>
            </a:fld>
            <a:endParaRPr lang="en-US"/>
          </a:p>
        </p:txBody>
      </p:sp>
      <p:sp>
        <p:nvSpPr>
          <p:cNvPr id="6" name="Footer Placeholder 2"/>
          <p:cNvSpPr>
            <a:spLocks noGrp="1"/>
          </p:cNvSpPr>
          <p:nvPr>
            <p:ph type="ftr" sz="quarter" idx="11"/>
          </p:nvPr>
        </p:nvSpPr>
        <p:spPr/>
        <p:txBody>
          <a:bodyPr/>
          <a:lstStyle>
            <a:lvl1pPr>
              <a:defRPr/>
            </a:lvl1pPr>
          </a:lstStyle>
          <a:p>
            <a:pPr>
              <a:defRPr/>
            </a:pPr>
            <a:endParaRPr/>
          </a:p>
        </p:txBody>
      </p:sp>
      <p:sp>
        <p:nvSpPr>
          <p:cNvPr id="7" name="Slide Number Placeholder 3"/>
          <p:cNvSpPr>
            <a:spLocks noGrp="1"/>
          </p:cNvSpPr>
          <p:nvPr>
            <p:ph type="sldNum" sz="quarter" idx="12"/>
          </p:nvPr>
        </p:nvSpPr>
        <p:spPr/>
        <p:txBody>
          <a:bodyPr/>
          <a:lstStyle>
            <a:lvl1pPr>
              <a:defRPr smtClean="0"/>
            </a:lvl1pPr>
          </a:lstStyle>
          <a:p>
            <a:pPr>
              <a:defRPr/>
            </a:pPr>
            <a:fld id="{7ED150F2-8B1F-2C45-B6BA-BF6138A381BC}" type="slidenum">
              <a:rPr lang="en-US"/>
              <a:pPr>
                <a:defRPr/>
              </a:pPr>
              <a:t>‹#›</a:t>
            </a:fld>
            <a:endParaRPr lang="en-US"/>
          </a:p>
        </p:txBody>
      </p:sp>
    </p:spTree>
    <p:extLst>
      <p:ext uri="{BB962C8B-B14F-4D97-AF65-F5344CB8AC3E}">
        <p14:creationId xmlns:p14="http://schemas.microsoft.com/office/powerpoint/2010/main" val="3682979783"/>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flipV="1">
            <a:off x="1588" y="0"/>
            <a:ext cx="12188825" cy="377825"/>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2" name="Title 1"/>
          <p:cNvSpPr>
            <a:spLocks noGrp="1"/>
          </p:cNvSpPr>
          <p:nvPr>
            <p:ph type="title"/>
          </p:nvPr>
        </p:nvSpPr>
        <p:spPr>
          <a:xfrm>
            <a:off x="7470648" y="2350008"/>
            <a:ext cx="4206240" cy="1993392"/>
          </a:xfrm>
        </p:spPr>
        <p:txBody>
          <a:bodyPr>
            <a:normAutofit/>
          </a:bodyPr>
          <a:lstStyle>
            <a:lvl1pPr>
              <a:defRPr sz="3400" b="1"/>
            </a:lvl1pPr>
          </a:lstStyle>
          <a:p>
            <a:r>
              <a:rPr lang="en-US" smtClean="0"/>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F10A2849-C861-3645-8650-4E93B19B6670}" type="datetimeFigureOut">
              <a:rPr lang="en-US"/>
              <a:pPr>
                <a:defRPr/>
              </a:pPr>
              <a:t>8/1/13</a:t>
            </a:fld>
            <a:endParaRPr lang="en-US"/>
          </a:p>
        </p:txBody>
      </p:sp>
      <p:sp>
        <p:nvSpPr>
          <p:cNvPr id="9" name="Footer Placeholder 5"/>
          <p:cNvSpPr>
            <a:spLocks noGrp="1"/>
          </p:cNvSpPr>
          <p:nvPr>
            <p:ph type="ftr" sz="quarter" idx="11"/>
          </p:nvPr>
        </p:nvSpPr>
        <p:spPr/>
        <p:txBody>
          <a:bodyPr/>
          <a:lstStyle>
            <a:lvl1pPr>
              <a:defRPr/>
            </a:lvl1pPr>
          </a:lstStyle>
          <a:p>
            <a:pPr>
              <a:defRPr/>
            </a:pPr>
            <a:endParaRPr/>
          </a:p>
        </p:txBody>
      </p:sp>
      <p:sp>
        <p:nvSpPr>
          <p:cNvPr id="10" name="Slide Number Placeholder 6"/>
          <p:cNvSpPr>
            <a:spLocks noGrp="1"/>
          </p:cNvSpPr>
          <p:nvPr>
            <p:ph type="sldNum" sz="quarter" idx="12"/>
          </p:nvPr>
        </p:nvSpPr>
        <p:spPr/>
        <p:txBody>
          <a:bodyPr/>
          <a:lstStyle>
            <a:lvl1pPr>
              <a:defRPr smtClean="0"/>
            </a:lvl1pPr>
          </a:lstStyle>
          <a:p>
            <a:pPr>
              <a:defRPr/>
            </a:pPr>
            <a:fld id="{D464D692-0137-454F-8BA1-4E6E13838528}" type="slidenum">
              <a:rPr lang="en-US"/>
              <a:pPr>
                <a:defRPr/>
              </a:pPr>
              <a:t>‹#›</a:t>
            </a:fld>
            <a:endParaRPr lang="en-US"/>
          </a:p>
        </p:txBody>
      </p:sp>
    </p:spTree>
    <p:extLst>
      <p:ext uri="{BB962C8B-B14F-4D97-AF65-F5344CB8AC3E}">
        <p14:creationId xmlns:p14="http://schemas.microsoft.com/office/powerpoint/2010/main" val="78437275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flipV="1">
            <a:off x="1588" y="0"/>
            <a:ext cx="12188825" cy="377825"/>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2" name="Title 1"/>
          <p:cNvSpPr>
            <a:spLocks noGrp="1"/>
          </p:cNvSpPr>
          <p:nvPr>
            <p:ph type="title"/>
          </p:nvPr>
        </p:nvSpPr>
        <p:spPr>
          <a:xfrm>
            <a:off x="7470648" y="2350008"/>
            <a:ext cx="4206240" cy="1993392"/>
          </a:xfrm>
        </p:spPr>
        <p:txBody>
          <a:bodyPr>
            <a:normAutofit/>
          </a:bodyPr>
          <a:lstStyle>
            <a:lvl1pPr>
              <a:defRPr sz="3400" b="1"/>
            </a:lvl1pPr>
          </a:lstStyle>
          <a:p>
            <a:r>
              <a:rPr lang="en-US" smtClean="0"/>
              <a:t>Click to edit Master title style</a:t>
            </a:r>
            <a:endParaRPr/>
          </a:p>
        </p:txBody>
      </p:sp>
      <p:sp>
        <p:nvSpPr>
          <p:cNvPr id="3" name="Picture Placeholder 2"/>
          <p:cNvSpPr>
            <a:spLocks noGrp="1"/>
          </p:cNvSpPr>
          <p:nvPr>
            <p:ph type="pic" idx="1"/>
          </p:nvPr>
        </p:nvSpPr>
        <p:spPr>
          <a:xfrm>
            <a:off x="150811" y="506104"/>
            <a:ext cx="6858003" cy="5843016"/>
          </a:xfrm>
          <a:solidFill>
            <a:schemeClr val="accent1">
              <a:lumMod val="40000"/>
              <a:lumOff val="60000"/>
            </a:schemeClr>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78B60866-234E-364D-9ADA-F1BEAE1F099F}" type="datetimeFigureOut">
              <a:rPr lang="en-US"/>
              <a:pPr>
                <a:defRPr/>
              </a:pPr>
              <a:t>8/1/13</a:t>
            </a:fld>
            <a:endParaRPr lang="en-US"/>
          </a:p>
        </p:txBody>
      </p:sp>
      <p:sp>
        <p:nvSpPr>
          <p:cNvPr id="9" name="Footer Placeholder 5"/>
          <p:cNvSpPr>
            <a:spLocks noGrp="1"/>
          </p:cNvSpPr>
          <p:nvPr>
            <p:ph type="ftr" sz="quarter" idx="11"/>
          </p:nvPr>
        </p:nvSpPr>
        <p:spPr/>
        <p:txBody>
          <a:bodyPr/>
          <a:lstStyle>
            <a:lvl1pPr>
              <a:defRPr/>
            </a:lvl1pPr>
          </a:lstStyle>
          <a:p>
            <a:pPr>
              <a:defRPr/>
            </a:pPr>
            <a:endParaRPr/>
          </a:p>
        </p:txBody>
      </p:sp>
      <p:sp>
        <p:nvSpPr>
          <p:cNvPr id="10" name="Slide Number Placeholder 6"/>
          <p:cNvSpPr>
            <a:spLocks noGrp="1"/>
          </p:cNvSpPr>
          <p:nvPr>
            <p:ph type="sldNum" sz="quarter" idx="12"/>
          </p:nvPr>
        </p:nvSpPr>
        <p:spPr/>
        <p:txBody>
          <a:bodyPr/>
          <a:lstStyle>
            <a:lvl1pPr>
              <a:defRPr smtClean="0"/>
            </a:lvl1pPr>
          </a:lstStyle>
          <a:p>
            <a:pPr>
              <a:defRPr/>
            </a:pPr>
            <a:fld id="{77FF03E1-530F-7643-B561-6863EC7F97DA}" type="slidenum">
              <a:rPr lang="en-US"/>
              <a:pPr>
                <a:defRPr/>
              </a:pPr>
              <a:t>‹#›</a:t>
            </a:fld>
            <a:endParaRPr lang="en-US"/>
          </a:p>
        </p:txBody>
      </p:sp>
    </p:spTree>
    <p:extLst>
      <p:ext uri="{BB962C8B-B14F-4D97-AF65-F5344CB8AC3E}">
        <p14:creationId xmlns:p14="http://schemas.microsoft.com/office/powerpoint/2010/main" val="1449222137"/>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6480175"/>
            <a:ext cx="12188825" cy="377825"/>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1027" name="Title Placeholder 1"/>
          <p:cNvSpPr>
            <a:spLocks noGrp="1"/>
          </p:cNvSpPr>
          <p:nvPr>
            <p:ph type="title"/>
          </p:nvPr>
        </p:nvSpPr>
        <p:spPr bwMode="auto">
          <a:xfrm>
            <a:off x="1341438" y="466725"/>
            <a:ext cx="95091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341438" y="1901825"/>
            <a:ext cx="95091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75713" y="6602413"/>
            <a:ext cx="960437"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cs typeface="+mn-cs"/>
              </a:defRPr>
            </a:lvl1pPr>
          </a:lstStyle>
          <a:p>
            <a:pPr>
              <a:defRPr/>
            </a:pPr>
            <a:fld id="{FFAAB784-315C-2B45-A59B-0FADC10CEF03}" type="datetimeFigureOut">
              <a:rPr lang="en-US"/>
              <a:pPr>
                <a:defRPr/>
              </a:pPr>
              <a:t>8/1/13</a:t>
            </a:fld>
            <a:endParaRPr lang="en-US"/>
          </a:p>
        </p:txBody>
      </p:sp>
      <p:sp>
        <p:nvSpPr>
          <p:cNvPr id="5" name="Footer Placeholder 4"/>
          <p:cNvSpPr>
            <a:spLocks noGrp="1"/>
          </p:cNvSpPr>
          <p:nvPr>
            <p:ph type="ftr" sz="quarter" idx="3"/>
          </p:nvPr>
        </p:nvSpPr>
        <p:spPr>
          <a:xfrm>
            <a:off x="1341438" y="6602413"/>
            <a:ext cx="7159625" cy="2365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solidFill>
                <a:latin typeface="+mn-lt"/>
                <a:ea typeface="+mn-ea"/>
                <a:cs typeface="+mn-cs"/>
              </a:defRPr>
            </a:lvl1pPr>
          </a:lstStyle>
          <a:p>
            <a:pPr>
              <a:defRPr/>
            </a:pPr>
            <a:endParaRPr/>
          </a:p>
        </p:txBody>
      </p:sp>
      <p:sp>
        <p:nvSpPr>
          <p:cNvPr id="6" name="Slide Number Placeholder 5"/>
          <p:cNvSpPr>
            <a:spLocks noGrp="1"/>
          </p:cNvSpPr>
          <p:nvPr>
            <p:ph type="sldNum" sz="quarter" idx="4"/>
          </p:nvPr>
        </p:nvSpPr>
        <p:spPr>
          <a:xfrm>
            <a:off x="10210800" y="6602413"/>
            <a:ext cx="639763"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cs typeface="+mn-cs"/>
              </a:defRPr>
            </a:lvl1pPr>
          </a:lstStyle>
          <a:p>
            <a:pPr>
              <a:defRPr/>
            </a:pPr>
            <a:fld id="{B634FA2D-11D5-5844-8B39-AE5EE33B93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1" r:id="rId2"/>
    <p:sldLayoutId id="2147483688" r:id="rId3"/>
    <p:sldLayoutId id="2147483682" r:id="rId4"/>
    <p:sldLayoutId id="2147483683" r:id="rId5"/>
    <p:sldLayoutId id="2147483684" r:id="rId6"/>
    <p:sldLayoutId id="2147483689" r:id="rId7"/>
    <p:sldLayoutId id="2147483690" r:id="rId8"/>
    <p:sldLayoutId id="2147483691" r:id="rId9"/>
    <p:sldLayoutId id="2147483685" r:id="rId10"/>
    <p:sldLayoutId id="2147483686"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400" b="1"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400" b="1">
          <a:solidFill>
            <a:schemeClr val="tx1"/>
          </a:solidFill>
          <a:latin typeface="Book Antiqua" charset="0"/>
          <a:ea typeface="ＭＳ Ｐゴシック" charset="0"/>
          <a:cs typeface="ＭＳ Ｐゴシック" charset="0"/>
        </a:defRPr>
      </a:lvl2pPr>
      <a:lvl3pPr algn="l" rtl="0" eaLnBrk="0" fontAlgn="base" hangingPunct="0">
        <a:lnSpc>
          <a:spcPct val="90000"/>
        </a:lnSpc>
        <a:spcBef>
          <a:spcPct val="0"/>
        </a:spcBef>
        <a:spcAft>
          <a:spcPct val="0"/>
        </a:spcAft>
        <a:defRPr sz="3400" b="1">
          <a:solidFill>
            <a:schemeClr val="tx1"/>
          </a:solidFill>
          <a:latin typeface="Book Antiqua" charset="0"/>
          <a:ea typeface="ＭＳ Ｐゴシック" charset="0"/>
          <a:cs typeface="ＭＳ Ｐゴシック" charset="0"/>
        </a:defRPr>
      </a:lvl3pPr>
      <a:lvl4pPr algn="l" rtl="0" eaLnBrk="0" fontAlgn="base" hangingPunct="0">
        <a:lnSpc>
          <a:spcPct val="90000"/>
        </a:lnSpc>
        <a:spcBef>
          <a:spcPct val="0"/>
        </a:spcBef>
        <a:spcAft>
          <a:spcPct val="0"/>
        </a:spcAft>
        <a:defRPr sz="3400" b="1">
          <a:solidFill>
            <a:schemeClr val="tx1"/>
          </a:solidFill>
          <a:latin typeface="Book Antiqua" charset="0"/>
          <a:ea typeface="ＭＳ Ｐゴシック" charset="0"/>
          <a:cs typeface="ＭＳ Ｐゴシック" charset="0"/>
        </a:defRPr>
      </a:lvl4pPr>
      <a:lvl5pPr algn="l" rtl="0" eaLnBrk="0" fontAlgn="base" hangingPunct="0">
        <a:lnSpc>
          <a:spcPct val="90000"/>
        </a:lnSpc>
        <a:spcBef>
          <a:spcPct val="0"/>
        </a:spcBef>
        <a:spcAft>
          <a:spcPct val="0"/>
        </a:spcAft>
        <a:defRPr sz="3400" b="1">
          <a:solidFill>
            <a:schemeClr val="tx1"/>
          </a:solidFill>
          <a:latin typeface="Book Antiqua" charset="0"/>
          <a:ea typeface="ＭＳ Ｐゴシック" charset="0"/>
          <a:cs typeface="ＭＳ Ｐゴシック" charset="0"/>
        </a:defRPr>
      </a:lvl5pPr>
      <a:lvl6pPr marL="457200" algn="l" rtl="0" fontAlgn="base">
        <a:lnSpc>
          <a:spcPct val="90000"/>
        </a:lnSpc>
        <a:spcBef>
          <a:spcPct val="0"/>
        </a:spcBef>
        <a:spcAft>
          <a:spcPct val="0"/>
        </a:spcAft>
        <a:defRPr sz="3400" b="1">
          <a:solidFill>
            <a:schemeClr val="tx1"/>
          </a:solidFill>
          <a:latin typeface="Book Antiqua" charset="0"/>
          <a:ea typeface="ＭＳ Ｐゴシック" charset="0"/>
        </a:defRPr>
      </a:lvl6pPr>
      <a:lvl7pPr marL="914400" algn="l" rtl="0" fontAlgn="base">
        <a:lnSpc>
          <a:spcPct val="90000"/>
        </a:lnSpc>
        <a:spcBef>
          <a:spcPct val="0"/>
        </a:spcBef>
        <a:spcAft>
          <a:spcPct val="0"/>
        </a:spcAft>
        <a:defRPr sz="3400" b="1">
          <a:solidFill>
            <a:schemeClr val="tx1"/>
          </a:solidFill>
          <a:latin typeface="Book Antiqua" charset="0"/>
          <a:ea typeface="ＭＳ Ｐゴシック" charset="0"/>
        </a:defRPr>
      </a:lvl7pPr>
      <a:lvl8pPr marL="1371600" algn="l" rtl="0" fontAlgn="base">
        <a:lnSpc>
          <a:spcPct val="90000"/>
        </a:lnSpc>
        <a:spcBef>
          <a:spcPct val="0"/>
        </a:spcBef>
        <a:spcAft>
          <a:spcPct val="0"/>
        </a:spcAft>
        <a:defRPr sz="3400" b="1">
          <a:solidFill>
            <a:schemeClr val="tx1"/>
          </a:solidFill>
          <a:latin typeface="Book Antiqua" charset="0"/>
          <a:ea typeface="ＭＳ Ｐゴシック" charset="0"/>
        </a:defRPr>
      </a:lvl8pPr>
      <a:lvl9pPr marL="1828800" algn="l" rtl="0" fontAlgn="base">
        <a:lnSpc>
          <a:spcPct val="90000"/>
        </a:lnSpc>
        <a:spcBef>
          <a:spcPct val="0"/>
        </a:spcBef>
        <a:spcAft>
          <a:spcPct val="0"/>
        </a:spcAft>
        <a:defRPr sz="3400" b="1">
          <a:solidFill>
            <a:schemeClr val="tx1"/>
          </a:solidFill>
          <a:latin typeface="Book Antiqua" charset="0"/>
          <a:ea typeface="ＭＳ Ｐゴシック" charset="0"/>
        </a:defRPr>
      </a:lvl9pPr>
    </p:titleStyle>
    <p:bodyStyle>
      <a:lvl1pPr marL="273050" indent="-228600" algn="l" rtl="0" eaLnBrk="0" fontAlgn="base" hangingPunct="0">
        <a:lnSpc>
          <a:spcPct val="90000"/>
        </a:lnSpc>
        <a:spcBef>
          <a:spcPts val="1800"/>
        </a:spcBef>
        <a:spcAft>
          <a:spcPct val="0"/>
        </a:spcAft>
        <a:buSzPct val="100000"/>
        <a:buFont typeface="Arial" charset="0"/>
        <a:buChar char="▪"/>
        <a:defRPr sz="2000" kern="1200">
          <a:solidFill>
            <a:srgbClr val="474747"/>
          </a:solidFill>
          <a:latin typeface="+mn-lt"/>
          <a:ea typeface="ＭＳ Ｐゴシック" charset="0"/>
          <a:cs typeface="ＭＳ Ｐゴシック" charset="0"/>
        </a:defRPr>
      </a:lvl1pPr>
      <a:lvl2pPr marL="593725" indent="-228600" algn="l" rtl="0" eaLnBrk="0" fontAlgn="base" hangingPunct="0">
        <a:lnSpc>
          <a:spcPct val="90000"/>
        </a:lnSpc>
        <a:spcBef>
          <a:spcPts val="1000"/>
        </a:spcBef>
        <a:spcAft>
          <a:spcPct val="0"/>
        </a:spcAft>
        <a:buSzPct val="100000"/>
        <a:buFont typeface="Arial" charset="0"/>
        <a:buChar char="▪"/>
        <a:defRPr kern="1200">
          <a:solidFill>
            <a:srgbClr val="474747"/>
          </a:solidFill>
          <a:latin typeface="+mn-lt"/>
          <a:ea typeface="ＭＳ Ｐゴシック" charset="0"/>
          <a:cs typeface="+mn-cs"/>
        </a:defRPr>
      </a:lvl2pPr>
      <a:lvl3pPr marL="914400" indent="-228600" algn="l" rtl="0" eaLnBrk="0" fontAlgn="base" hangingPunct="0">
        <a:lnSpc>
          <a:spcPct val="90000"/>
        </a:lnSpc>
        <a:spcBef>
          <a:spcPts val="800"/>
        </a:spcBef>
        <a:spcAft>
          <a:spcPct val="0"/>
        </a:spcAft>
        <a:buSzPct val="100000"/>
        <a:buFont typeface="Arial" charset="0"/>
        <a:buChar char="▪"/>
        <a:defRPr sz="1600" kern="1200">
          <a:solidFill>
            <a:srgbClr val="474747"/>
          </a:solidFill>
          <a:latin typeface="+mn-lt"/>
          <a:ea typeface="ＭＳ Ｐゴシック" charset="0"/>
          <a:cs typeface="+mn-cs"/>
        </a:defRPr>
      </a:lvl3pPr>
      <a:lvl4pPr marL="1233488" indent="-228600" algn="l" rtl="0" eaLnBrk="0" fontAlgn="base" hangingPunct="0">
        <a:lnSpc>
          <a:spcPct val="90000"/>
        </a:lnSpc>
        <a:spcBef>
          <a:spcPts val="800"/>
        </a:spcBef>
        <a:spcAft>
          <a:spcPct val="0"/>
        </a:spcAft>
        <a:buSzPct val="100000"/>
        <a:buFont typeface="Arial" charset="0"/>
        <a:buChar char="▪"/>
        <a:defRPr sz="1400" kern="1200">
          <a:solidFill>
            <a:srgbClr val="474747"/>
          </a:solidFill>
          <a:latin typeface="+mn-lt"/>
          <a:ea typeface="ＭＳ Ｐゴシック" charset="0"/>
          <a:cs typeface="+mn-cs"/>
        </a:defRPr>
      </a:lvl4pPr>
      <a:lvl5pPr marL="1554163" indent="-228600" algn="l" rtl="0" eaLnBrk="0" fontAlgn="base" hangingPunct="0">
        <a:lnSpc>
          <a:spcPct val="90000"/>
        </a:lnSpc>
        <a:spcBef>
          <a:spcPts val="800"/>
        </a:spcBef>
        <a:spcAft>
          <a:spcPct val="0"/>
        </a:spcAft>
        <a:buSzPct val="100000"/>
        <a:buFont typeface="Arial" charset="0"/>
        <a:buChar char="▪"/>
        <a:defRPr sz="1400" kern="1200">
          <a:solidFill>
            <a:srgbClr val="474747"/>
          </a:solidFill>
          <a:latin typeface="+mn-lt"/>
          <a:ea typeface="ＭＳ Ｐゴシック" charset="0"/>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238125" y="1722438"/>
            <a:ext cx="11476038" cy="2239962"/>
          </a:xfrm>
        </p:spPr>
        <p:txBody>
          <a:bodyPr/>
          <a:lstStyle/>
          <a:p>
            <a:pPr eaLnBrk="1" hangingPunct="1">
              <a:lnSpc>
                <a:spcPts val="6700"/>
              </a:lnSpc>
            </a:pPr>
            <a:r>
              <a:rPr lang="en-US">
                <a:latin typeface="Book Antiqua" charset="0"/>
              </a:rPr>
              <a:t>Communicating through Generational Differences</a:t>
            </a:r>
          </a:p>
        </p:txBody>
      </p:sp>
      <p:sp>
        <p:nvSpPr>
          <p:cNvPr id="7" name="Subtitle 6"/>
          <p:cNvSpPr>
            <a:spLocks noGrp="1"/>
          </p:cNvSpPr>
          <p:nvPr>
            <p:ph type="subTitle" idx="1"/>
          </p:nvPr>
        </p:nvSpPr>
        <p:spPr>
          <a:xfrm>
            <a:off x="1322388" y="4718050"/>
            <a:ext cx="9601200" cy="1311275"/>
          </a:xfrm>
        </p:spPr>
        <p:txBody>
          <a:bodyPr rtlCol="0">
            <a:normAutofit lnSpcReduction="10000"/>
          </a:bodyPr>
          <a:lstStyle/>
          <a:p>
            <a:pPr eaLnBrk="1" fontAlgn="auto" hangingPunct="1">
              <a:spcAft>
                <a:spcPts val="0"/>
              </a:spcAft>
              <a:buFont typeface="Arial" pitchFamily="34" charset="0"/>
              <a:buNone/>
              <a:defRPr/>
            </a:pPr>
            <a:r>
              <a:rPr lang="en-US" dirty="0" smtClean="0">
                <a:solidFill>
                  <a:schemeClr val="tx1">
                    <a:lumMod val="90000"/>
                    <a:lumOff val="10000"/>
                  </a:schemeClr>
                </a:solidFill>
                <a:ea typeface="+mn-ea"/>
                <a:cs typeface="+mn-cs"/>
              </a:rPr>
              <a:t>IDS Conference 2013</a:t>
            </a:r>
            <a:br>
              <a:rPr lang="en-US" dirty="0" smtClean="0">
                <a:solidFill>
                  <a:schemeClr val="tx1">
                    <a:lumMod val="90000"/>
                    <a:lumOff val="10000"/>
                  </a:schemeClr>
                </a:solidFill>
                <a:ea typeface="+mn-ea"/>
                <a:cs typeface="+mn-cs"/>
              </a:rPr>
            </a:br>
            <a:r>
              <a:rPr lang="en-US" dirty="0" smtClean="0">
                <a:solidFill>
                  <a:schemeClr val="tx1">
                    <a:lumMod val="90000"/>
                    <a:lumOff val="10000"/>
                  </a:schemeClr>
                </a:solidFill>
                <a:ea typeface="+mn-ea"/>
                <a:cs typeface="+mn-cs"/>
              </a:rPr>
              <a:t/>
            </a:r>
            <a:br>
              <a:rPr lang="en-US" dirty="0" smtClean="0">
                <a:solidFill>
                  <a:schemeClr val="tx1">
                    <a:lumMod val="90000"/>
                    <a:lumOff val="10000"/>
                  </a:schemeClr>
                </a:solidFill>
                <a:ea typeface="+mn-ea"/>
                <a:cs typeface="+mn-cs"/>
              </a:rPr>
            </a:br>
            <a:r>
              <a:rPr lang="en-US" dirty="0" smtClean="0">
                <a:solidFill>
                  <a:schemeClr val="tx1">
                    <a:lumMod val="90000"/>
                    <a:lumOff val="10000"/>
                  </a:schemeClr>
                </a:solidFill>
                <a:ea typeface="+mn-ea"/>
                <a:cs typeface="+mn-cs"/>
              </a:rPr>
              <a:t/>
            </a:r>
            <a:br>
              <a:rPr lang="en-US" dirty="0" smtClean="0">
                <a:solidFill>
                  <a:schemeClr val="tx1">
                    <a:lumMod val="90000"/>
                    <a:lumOff val="10000"/>
                  </a:schemeClr>
                </a:solidFill>
                <a:ea typeface="+mn-ea"/>
                <a:cs typeface="+mn-cs"/>
              </a:rPr>
            </a:br>
            <a:r>
              <a:rPr lang="en-US" sz="3200" b="1" dirty="0" smtClean="0">
                <a:solidFill>
                  <a:schemeClr val="tx1">
                    <a:lumMod val="90000"/>
                    <a:lumOff val="10000"/>
                  </a:schemeClr>
                </a:solidFill>
                <a:ea typeface="+mn-ea"/>
                <a:cs typeface="+mn-cs"/>
              </a:rPr>
              <a:t>Kerry Anne Keegan</a:t>
            </a:r>
          </a:p>
          <a:p>
            <a:pPr eaLnBrk="1" fontAlgn="auto" hangingPunct="1">
              <a:spcAft>
                <a:spcPts val="0"/>
              </a:spcAft>
              <a:buFont typeface="Arial" pitchFamily="34" charset="0"/>
              <a:buNone/>
              <a:defRPr/>
            </a:pPr>
            <a:endParaRPr lang="en-US" dirty="0">
              <a:solidFill>
                <a:schemeClr val="tx1">
                  <a:lumMod val="90000"/>
                  <a:lumOff val="10000"/>
                </a:schemeClr>
              </a:solidFill>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195388" y="252413"/>
            <a:ext cx="9509125" cy="812800"/>
          </a:xfrm>
        </p:spPr>
        <p:txBody>
          <a:bodyPr/>
          <a:lstStyle/>
          <a:p>
            <a:pPr eaLnBrk="1" hangingPunct="1"/>
            <a:r>
              <a:rPr lang="en-US">
                <a:latin typeface="Book Antiqua" charset="0"/>
              </a:rPr>
              <a:t>Show of hands, again:</a:t>
            </a:r>
          </a:p>
        </p:txBody>
      </p:sp>
      <p:sp>
        <p:nvSpPr>
          <p:cNvPr id="27650" name="Content Placeholder 5"/>
          <p:cNvSpPr>
            <a:spLocks noGrp="1"/>
          </p:cNvSpPr>
          <p:nvPr>
            <p:ph sz="quarter" idx="4"/>
          </p:nvPr>
        </p:nvSpPr>
        <p:spPr>
          <a:xfrm>
            <a:off x="6662738" y="1441450"/>
            <a:ext cx="4946650" cy="4508500"/>
          </a:xfrm>
        </p:spPr>
        <p:txBody>
          <a:bodyPr/>
          <a:lstStyle/>
          <a:p>
            <a:pPr marL="44450" indent="0" eaLnBrk="1" hangingPunct="1">
              <a:buFont typeface="Arial" charset="0"/>
              <a:buNone/>
            </a:pPr>
            <a:r>
              <a:rPr lang="en-US" sz="2200">
                <a:latin typeface="Book Antiqua" charset="0"/>
              </a:rPr>
              <a:t>Using this (vague) definition:</a:t>
            </a:r>
            <a:br>
              <a:rPr lang="en-US" sz="2200">
                <a:latin typeface="Book Antiqua" charset="0"/>
              </a:rPr>
            </a:br>
            <a:endParaRPr lang="en-US" sz="2200">
              <a:latin typeface="Book Antiqua" charset="0"/>
            </a:endParaRPr>
          </a:p>
          <a:p>
            <a:pPr marL="44450" indent="0" eaLnBrk="1" hangingPunct="1">
              <a:buFont typeface="Arial" charset="0"/>
              <a:buAutoNum type="arabicPeriod"/>
            </a:pPr>
            <a:r>
              <a:rPr lang="en-US" sz="2200">
                <a:latin typeface="Book Antiqua" charset="0"/>
              </a:rPr>
              <a:t>Who is a Millennial?</a:t>
            </a:r>
          </a:p>
          <a:p>
            <a:pPr marL="44450" indent="0" eaLnBrk="1" hangingPunct="1">
              <a:buFont typeface="Arial" charset="0"/>
              <a:buAutoNum type="arabicPeriod"/>
            </a:pPr>
            <a:r>
              <a:rPr lang="en-US" sz="2200">
                <a:latin typeface="Book Antiqua" charset="0"/>
              </a:rPr>
              <a:t>Who has a coworker who</a:t>
            </a:r>
            <a:r>
              <a:rPr lang="ja-JP" altLang="en-US" sz="2200">
                <a:latin typeface="Book Antiqua" charset="0"/>
              </a:rPr>
              <a:t>’</a:t>
            </a:r>
            <a:r>
              <a:rPr lang="en-US" altLang="ja-JP" sz="2200">
                <a:latin typeface="Book Antiqua" charset="0"/>
              </a:rPr>
              <a:t>s an Millennial?</a:t>
            </a:r>
          </a:p>
          <a:p>
            <a:pPr marL="44450" indent="0" eaLnBrk="1" hangingPunct="1">
              <a:buFont typeface="Arial" charset="0"/>
              <a:buAutoNum type="arabicPeriod"/>
            </a:pPr>
            <a:r>
              <a:rPr lang="en-US" sz="2200">
                <a:latin typeface="Book Antiqua" charset="0"/>
              </a:rPr>
              <a:t>Who has a direct supervisor who</a:t>
            </a:r>
            <a:r>
              <a:rPr lang="ja-JP" altLang="en-US" sz="2200">
                <a:latin typeface="Book Antiqua" charset="0"/>
              </a:rPr>
              <a:t>’</a:t>
            </a:r>
            <a:r>
              <a:rPr lang="en-US" altLang="ja-JP" sz="2200">
                <a:latin typeface="Book Antiqua" charset="0"/>
              </a:rPr>
              <a:t>s a Millennial?</a:t>
            </a:r>
          </a:p>
          <a:p>
            <a:pPr marL="44450" indent="0" eaLnBrk="1" hangingPunct="1">
              <a:buFont typeface="Arial" charset="0"/>
              <a:buAutoNum type="arabicPeriod"/>
            </a:pPr>
            <a:r>
              <a:rPr lang="en-US" sz="2200">
                <a:latin typeface="Book Antiqua" charset="0"/>
              </a:rPr>
              <a:t>Who is the direct supervisor of a Millennial?</a:t>
            </a:r>
          </a:p>
        </p:txBody>
      </p:sp>
      <p:pic>
        <p:nvPicPr>
          <p:cNvPr id="27651" name="Picture 2" descr="http://thelittlechimpsociety.com/wp-content/uploads/2009/03/jesse_kuhn-indianapolis_month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82700"/>
            <a:ext cx="557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55713" y="1460500"/>
            <a:ext cx="9509125" cy="1233488"/>
          </a:xfrm>
        </p:spPr>
        <p:txBody>
          <a:bodyPr/>
          <a:lstStyle/>
          <a:p>
            <a:pPr algn="ctr" eaLnBrk="1" hangingPunct="1"/>
            <a:r>
              <a:rPr lang="en-US">
                <a:latin typeface="Book Antiqua" charset="0"/>
              </a:rPr>
              <a:t>Speak up!</a:t>
            </a:r>
          </a:p>
        </p:txBody>
      </p:sp>
      <p:sp>
        <p:nvSpPr>
          <p:cNvPr id="28674" name="TextBox 5"/>
          <p:cNvSpPr txBox="1">
            <a:spLocks noChangeArrowheads="1"/>
          </p:cNvSpPr>
          <p:nvPr/>
        </p:nvSpPr>
        <p:spPr bwMode="auto">
          <a:xfrm>
            <a:off x="2809875" y="3976688"/>
            <a:ext cx="66913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sz="2800"/>
              <a:t>Tell us your </a:t>
            </a:r>
            <a:r>
              <a:rPr lang="en-US" sz="2800" u="sng"/>
              <a:t>PARTNER</a:t>
            </a:r>
            <a:r>
              <a:rPr lang="ja-JP" altLang="en-US" sz="2800" u="sng"/>
              <a:t>‘</a:t>
            </a:r>
            <a:r>
              <a:rPr lang="en-US" altLang="ja-JP" sz="2800" u="sng"/>
              <a:t>S</a:t>
            </a:r>
            <a:r>
              <a:rPr lang="en-US" altLang="ja-JP" sz="2800"/>
              <a:t> name, affiliation, and what he or she thinks is the biggest challenge for Millennials who are employed in libraries.</a:t>
            </a:r>
          </a:p>
          <a:p>
            <a:pPr eaLnBrk="1" hangingPunct="1"/>
            <a:endParaRPr lang="en-US" sz="1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p:cNvSpPr>
          <p:nvPr/>
        </p:nvSpPr>
        <p:spPr bwMode="auto">
          <a:xfrm>
            <a:off x="665163" y="771525"/>
            <a:ext cx="4171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lnSpc>
                <a:spcPct val="90000"/>
              </a:lnSpc>
            </a:pPr>
            <a:r>
              <a:rPr lang="en-US" sz="4800" b="1"/>
              <a:t>Kerry Keegan, </a:t>
            </a:r>
            <a:r>
              <a:rPr lang="en-US" sz="3200" b="1"/>
              <a:t/>
            </a:r>
            <a:br>
              <a:rPr lang="en-US" sz="3200" b="1"/>
            </a:br>
            <a:r>
              <a:rPr lang="en-US" sz="3200" b="1"/>
              <a:t>MLIS, MPS</a:t>
            </a:r>
          </a:p>
        </p:txBody>
      </p:sp>
      <p:sp>
        <p:nvSpPr>
          <p:cNvPr id="29698" name="Content Placeholder 2"/>
          <p:cNvSpPr txBox="1">
            <a:spLocks/>
          </p:cNvSpPr>
          <p:nvPr/>
        </p:nvSpPr>
        <p:spPr bwMode="auto">
          <a:xfrm>
            <a:off x="5699125" y="746125"/>
            <a:ext cx="6148388"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lnSpc>
                <a:spcPct val="90000"/>
              </a:lnSpc>
              <a:spcBef>
                <a:spcPts val="1800"/>
              </a:spcBef>
              <a:buSzPct val="100000"/>
              <a:buFont typeface="Arial" charset="0"/>
              <a:buNone/>
            </a:pPr>
            <a:r>
              <a:rPr lang="en-US" sz="2000">
                <a:solidFill>
                  <a:srgbClr val="474747"/>
                </a:solidFill>
              </a:rPr>
              <a:t>Kerry Keegan is currently employed as a Customer Service Agent for Atlas Systems and strives to attain its mission of </a:t>
            </a:r>
            <a:r>
              <a:rPr lang="ja-JP" altLang="en-US" sz="2000">
                <a:solidFill>
                  <a:srgbClr val="474747"/>
                </a:solidFill>
              </a:rPr>
              <a:t>“</a:t>
            </a:r>
            <a:r>
              <a:rPr lang="en-US" altLang="ja-JP" sz="2000">
                <a:solidFill>
                  <a:srgbClr val="474747"/>
                </a:solidFill>
              </a:rPr>
              <a:t>Library Excellence through Efficiency,</a:t>
            </a:r>
            <a:r>
              <a:rPr lang="ja-JP" altLang="en-US" sz="2000">
                <a:solidFill>
                  <a:srgbClr val="474747"/>
                </a:solidFill>
              </a:rPr>
              <a:t>”</a:t>
            </a:r>
            <a:r>
              <a:rPr lang="en-US" altLang="ja-JP" sz="2000">
                <a:solidFill>
                  <a:srgbClr val="474747"/>
                </a:solidFill>
              </a:rPr>
              <a:t> while supporting and training users in the company</a:t>
            </a:r>
            <a:r>
              <a:rPr lang="ja-JP" altLang="en-US" sz="2000">
                <a:solidFill>
                  <a:srgbClr val="474747"/>
                </a:solidFill>
              </a:rPr>
              <a:t>’</a:t>
            </a:r>
            <a:r>
              <a:rPr lang="en-US" altLang="ja-JP" sz="2000">
                <a:solidFill>
                  <a:srgbClr val="474747"/>
                </a:solidFill>
              </a:rPr>
              <a:t>s ILLiad, Ares, and Aeon products.</a:t>
            </a:r>
          </a:p>
          <a:p>
            <a:pPr eaLnBrk="1" hangingPunct="1">
              <a:lnSpc>
                <a:spcPct val="90000"/>
              </a:lnSpc>
              <a:spcBef>
                <a:spcPts val="1800"/>
              </a:spcBef>
              <a:buSzPct val="100000"/>
              <a:buFont typeface="Arial" charset="0"/>
              <a:buNone/>
            </a:pPr>
            <a:r>
              <a:rPr lang="en-US" sz="2000">
                <a:solidFill>
                  <a:srgbClr val="474747"/>
                </a:solidFill>
              </a:rPr>
              <a:t>From 2009 to 2012, she served as Head of Access Services for Stony Brook University</a:t>
            </a:r>
            <a:r>
              <a:rPr lang="ja-JP" altLang="en-US" sz="2000">
                <a:solidFill>
                  <a:srgbClr val="474747"/>
                </a:solidFill>
              </a:rPr>
              <a:t>’</a:t>
            </a:r>
            <a:r>
              <a:rPr lang="en-US" altLang="ja-JP" sz="2000">
                <a:solidFill>
                  <a:srgbClr val="474747"/>
                </a:solidFill>
              </a:rPr>
              <a:t>s Health Sciences Library and as an IDS Mentor.  Her interests include semantic technologies, andragogy, and creative uses of limited budgets.</a:t>
            </a:r>
          </a:p>
          <a:p>
            <a:pPr eaLnBrk="1" hangingPunct="1">
              <a:lnSpc>
                <a:spcPct val="90000"/>
              </a:lnSpc>
              <a:spcBef>
                <a:spcPts val="1800"/>
              </a:spcBef>
              <a:buSzPct val="100000"/>
              <a:buFont typeface="Arial" charset="0"/>
              <a:buNone/>
            </a:pPr>
            <a:r>
              <a:rPr lang="en-US" sz="2000">
                <a:solidFill>
                  <a:srgbClr val="474747"/>
                </a:solidFill>
              </a:rPr>
              <a:t>She holds a BA in English from Stony Brook University, a MS in Library and Information Science from Queens College, and a Master of Professional Studies degree, with a focus on Human Resource Management from Stony Brook University.  </a:t>
            </a:r>
          </a:p>
          <a:p>
            <a:pPr eaLnBrk="1" hangingPunct="1">
              <a:lnSpc>
                <a:spcPct val="90000"/>
              </a:lnSpc>
              <a:spcBef>
                <a:spcPts val="1800"/>
              </a:spcBef>
              <a:buSzPct val="100000"/>
              <a:buFont typeface="Arial" charset="0"/>
              <a:buNone/>
            </a:pPr>
            <a:r>
              <a:rPr lang="en-US" sz="2000">
                <a:solidFill>
                  <a:srgbClr val="474747"/>
                </a:solidFill>
              </a:rPr>
              <a:t>She also serves as Section Editor for RUSA STARS and loves her dog, Remington, very much.</a:t>
            </a:r>
          </a:p>
          <a:p>
            <a:pPr eaLnBrk="1" hangingPunct="1">
              <a:lnSpc>
                <a:spcPct val="90000"/>
              </a:lnSpc>
              <a:spcBef>
                <a:spcPts val="1800"/>
              </a:spcBef>
              <a:buSzPct val="100000"/>
              <a:buFont typeface="Arial" charset="0"/>
              <a:buNone/>
            </a:pPr>
            <a:endParaRPr lang="en-US" sz="2000">
              <a:solidFill>
                <a:srgbClr val="474747"/>
              </a:solidFill>
            </a:endParaRPr>
          </a:p>
        </p:txBody>
      </p:sp>
      <p:sp>
        <p:nvSpPr>
          <p:cNvPr id="29699" name="TextBox 10"/>
          <p:cNvSpPr txBox="1">
            <a:spLocks noChangeArrowheads="1"/>
          </p:cNvSpPr>
          <p:nvPr/>
        </p:nvSpPr>
        <p:spPr bwMode="auto">
          <a:xfrm>
            <a:off x="8759825" y="651986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https://www.atlas-sys.com/</a:t>
            </a:r>
            <a:br>
              <a:rPr lang="en-US" sz="1000"/>
            </a:br>
            <a:r>
              <a:rPr lang="en-US" sz="1000"/>
              <a:t>http://idsproject.org/</a:t>
            </a:r>
          </a:p>
        </p:txBody>
      </p:sp>
      <p:pic>
        <p:nvPicPr>
          <p:cNvPr id="29700" name="Picture 2" descr="C:\Users\kkeegan\AppData\Local\Microsoft\Windows\Temporary Internet Files\Content.Outlook\KQEUUTB3\photo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2824163"/>
            <a:ext cx="3457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2"/>
          <p:cNvSpPr txBox="1">
            <a:spLocks noChangeArrowheads="1"/>
          </p:cNvSpPr>
          <p:nvPr/>
        </p:nvSpPr>
        <p:spPr bwMode="auto">
          <a:xfrm>
            <a:off x="2154238" y="628173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3600" b="1">
                <a:solidFill>
                  <a:srgbClr val="C00000"/>
                </a:solidFill>
                <a:latin typeface="MV Boli" charset="0"/>
                <a:cs typeface="MV Boli" charset="0"/>
              </a:rPr>
              <a:t>Remi the Pom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7664450" y="2979738"/>
            <a:ext cx="4205288" cy="1057275"/>
          </a:xfrm>
        </p:spPr>
        <p:txBody>
          <a:bodyPr/>
          <a:lstStyle/>
          <a:p>
            <a:pPr eaLnBrk="1" hangingPunct="1"/>
            <a:r>
              <a:rPr lang="en-US" sz="3100">
                <a:latin typeface="Book Antiqua" charset="0"/>
              </a:rPr>
              <a:t>How I ended up here – talking about this</a:t>
            </a:r>
          </a:p>
        </p:txBody>
      </p:sp>
      <p:sp>
        <p:nvSpPr>
          <p:cNvPr id="31746" name="Content Placeholder 2"/>
          <p:cNvSpPr>
            <a:spLocks noGrp="1"/>
          </p:cNvSpPr>
          <p:nvPr>
            <p:ph idx="1"/>
          </p:nvPr>
        </p:nvSpPr>
        <p:spPr>
          <a:xfrm>
            <a:off x="457200" y="758825"/>
            <a:ext cx="7812088" cy="5330825"/>
          </a:xfrm>
        </p:spPr>
        <p:txBody>
          <a:bodyPr/>
          <a:lstStyle/>
          <a:p>
            <a:pPr eaLnBrk="1" hangingPunct="1"/>
            <a:r>
              <a:rPr lang="en-US" sz="2400">
                <a:latin typeface="Book Antiqua" charset="0"/>
              </a:rPr>
              <a:t>Graduated from library school in May 2009</a:t>
            </a:r>
          </a:p>
          <a:p>
            <a:pPr eaLnBrk="1" hangingPunct="1"/>
            <a:r>
              <a:rPr lang="en-US" sz="2400">
                <a:latin typeface="Book Antiqua" charset="0"/>
              </a:rPr>
              <a:t>Started as Head of Access Services in October 2009</a:t>
            </a:r>
          </a:p>
          <a:p>
            <a:pPr lvl="1" eaLnBrk="1" hangingPunct="1"/>
            <a:r>
              <a:rPr lang="en-US" sz="2000">
                <a:latin typeface="Book Antiqua" charset="0"/>
              </a:rPr>
              <a:t>Department was missing a supervisor since April</a:t>
            </a:r>
          </a:p>
          <a:p>
            <a:pPr lvl="1" eaLnBrk="1" hangingPunct="1"/>
            <a:r>
              <a:rPr lang="en-US" sz="2000">
                <a:latin typeface="Book Antiqua" charset="0"/>
              </a:rPr>
              <a:t>5 FTEs between 45 &amp; 65</a:t>
            </a:r>
          </a:p>
          <a:p>
            <a:pPr lvl="1" eaLnBrk="1" hangingPunct="1"/>
            <a:r>
              <a:rPr lang="en-US" sz="2000">
                <a:latin typeface="Book Antiqua" charset="0"/>
              </a:rPr>
              <a:t>25 PTEs between 18 &amp; 22</a:t>
            </a:r>
          </a:p>
          <a:p>
            <a:pPr lvl="1" eaLnBrk="1" hangingPunct="1"/>
            <a:r>
              <a:rPr lang="en-US" sz="2000">
                <a:latin typeface="Book Antiqua" charset="0"/>
              </a:rPr>
              <a:t>Spent 6 months struggling to teach same skillsets </a:t>
            </a:r>
            <a:br>
              <a:rPr lang="en-US" sz="2000">
                <a:latin typeface="Book Antiqua" charset="0"/>
              </a:rPr>
            </a:br>
            <a:r>
              <a:rPr lang="en-US" sz="2000">
                <a:latin typeface="Book Antiqua" charset="0"/>
              </a:rPr>
              <a:t>to separate groups</a:t>
            </a:r>
            <a:r>
              <a:rPr lang="en-US">
                <a:latin typeface="Book Antiqua" charset="0"/>
              </a:rPr>
              <a:t>	</a:t>
            </a:r>
          </a:p>
          <a:p>
            <a:pPr eaLnBrk="1" hangingPunct="1"/>
            <a:r>
              <a:rPr lang="en-US" sz="2400">
                <a:latin typeface="Book Antiqua" charset="0"/>
              </a:rPr>
              <a:t>Started a Master of Professional Studies </a:t>
            </a:r>
            <a:br>
              <a:rPr lang="en-US" sz="2400">
                <a:latin typeface="Book Antiqua" charset="0"/>
              </a:rPr>
            </a:br>
            <a:r>
              <a:rPr lang="en-US" sz="2400">
                <a:latin typeface="Book Antiqua" charset="0"/>
              </a:rPr>
              <a:t>degree in December 2009</a:t>
            </a:r>
          </a:p>
          <a:p>
            <a:pPr eaLnBrk="1" hangingPunct="1"/>
            <a:r>
              <a:rPr lang="en-US" sz="2400">
                <a:latin typeface="Book Antiqua" charset="0"/>
              </a:rPr>
              <a:t>Moved on in February 2012</a:t>
            </a:r>
          </a:p>
          <a:p>
            <a:pPr lvl="1" eaLnBrk="1" hangingPunct="1"/>
            <a:r>
              <a:rPr lang="en-US" sz="2000">
                <a:latin typeface="Book Antiqua" charset="0"/>
              </a:rPr>
              <a:t>3 FTEs between 45 &amp; 60</a:t>
            </a:r>
          </a:p>
          <a:p>
            <a:pPr lvl="1" eaLnBrk="1" hangingPunct="1"/>
            <a:r>
              <a:rPr lang="en-US" sz="2000">
                <a:latin typeface="Book Antiqua" charset="0"/>
              </a:rPr>
              <a:t>30 PTEs between 18 &amp; 21</a:t>
            </a:r>
          </a:p>
        </p:txBody>
      </p:sp>
      <p:pic>
        <p:nvPicPr>
          <p:cNvPr id="31747" name="Picture 6" descr="https://encrypted-tbn3.gstatic.com/images?q=tbn:ANd9GcTr13WsCBdlY_5SJCUDscbKxclKkFTCchAF7rVwafSlVdFPDHDJ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575" y="4037013"/>
            <a:ext cx="42370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7656513" y="2863850"/>
            <a:ext cx="4283075" cy="1003300"/>
          </a:xfrm>
        </p:spPr>
        <p:txBody>
          <a:bodyPr/>
          <a:lstStyle/>
          <a:p>
            <a:pPr eaLnBrk="1" hangingPunct="1"/>
            <a:r>
              <a:rPr lang="en-US" sz="4000">
                <a:latin typeface="Book Antiqua" charset="0"/>
              </a:rPr>
              <a:t>an· dra· go· gy </a:t>
            </a:r>
            <a:r>
              <a:rPr lang="en-US" sz="1600" b="0" i="1">
                <a:latin typeface="Book Antiqua" charset="0"/>
              </a:rPr>
              <a:t>(noun)</a:t>
            </a:r>
            <a:endParaRPr lang="en-US">
              <a:latin typeface="Book Antiqua" charset="0"/>
            </a:endParaRPr>
          </a:p>
        </p:txBody>
      </p:sp>
      <p:sp>
        <p:nvSpPr>
          <p:cNvPr id="33794" name="Text Placeholder 6"/>
          <p:cNvSpPr>
            <a:spLocks noGrp="1"/>
          </p:cNvSpPr>
          <p:nvPr>
            <p:ph type="body" sz="half" idx="2"/>
          </p:nvPr>
        </p:nvSpPr>
        <p:spPr>
          <a:xfrm>
            <a:off x="7681913" y="4102100"/>
            <a:ext cx="4206875" cy="1728788"/>
          </a:xfrm>
        </p:spPr>
        <p:txBody>
          <a:bodyPr/>
          <a:lstStyle/>
          <a:p>
            <a:pPr eaLnBrk="1" hangingPunct="1"/>
            <a:r>
              <a:rPr lang="en-US" sz="2400">
                <a:latin typeface="Book Antiqua" charset="0"/>
              </a:rPr>
              <a:t>Methods of techniques used to teach adults</a:t>
            </a:r>
          </a:p>
        </p:txBody>
      </p:sp>
      <p:pic>
        <p:nvPicPr>
          <p:cNvPr id="33795" name="Picture 4" descr="http://www.notapolyglot.com/wp-content/uploads/2012/11/Polyglot-%E2%80%93-2012-11-25-bigstock-Senior-tutor-teaching-class-34032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793750"/>
            <a:ext cx="7254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7"/>
          <p:cNvSpPr txBox="1">
            <a:spLocks noChangeArrowheads="1"/>
          </p:cNvSpPr>
          <p:nvPr/>
        </p:nvSpPr>
        <p:spPr bwMode="auto">
          <a:xfrm>
            <a:off x="7373938" y="1033463"/>
            <a:ext cx="2001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r" eaLnBrk="1" hangingPunct="1"/>
            <a:r>
              <a:rPr lang="en-US" sz="2000"/>
              <a:t>An MPS taught me about:</a:t>
            </a:r>
          </a:p>
        </p:txBody>
      </p:sp>
      <p:sp>
        <p:nvSpPr>
          <p:cNvPr id="33797" name="TextBox 10"/>
          <p:cNvSpPr txBox="1">
            <a:spLocks noChangeArrowheads="1"/>
          </p:cNvSpPr>
          <p:nvPr/>
        </p:nvSpPr>
        <p:spPr bwMode="auto">
          <a:xfrm>
            <a:off x="7772400" y="6519863"/>
            <a:ext cx="4340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http://www.stonybrook.edu/spd/graduate/mpsonline.html</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250950" y="0"/>
            <a:ext cx="9509125" cy="914400"/>
          </a:xfrm>
        </p:spPr>
        <p:txBody>
          <a:bodyPr/>
          <a:lstStyle/>
          <a:p>
            <a:pPr algn="ctr" eaLnBrk="1" hangingPunct="1"/>
            <a:r>
              <a:rPr lang="en-US">
                <a:latin typeface="Book Antiqua" charset="0"/>
              </a:rPr>
              <a:t>Some Helpful Resources</a:t>
            </a:r>
          </a:p>
        </p:txBody>
      </p:sp>
      <p:sp>
        <p:nvSpPr>
          <p:cNvPr id="34818" name="Text Placeholder 2"/>
          <p:cNvSpPr>
            <a:spLocks noGrp="1"/>
          </p:cNvSpPr>
          <p:nvPr>
            <p:ph type="body" idx="1"/>
          </p:nvPr>
        </p:nvSpPr>
        <p:spPr>
          <a:xfrm>
            <a:off x="252413" y="1539875"/>
            <a:ext cx="5289550" cy="766763"/>
          </a:xfrm>
        </p:spPr>
        <p:txBody>
          <a:bodyPr/>
          <a:lstStyle/>
          <a:p>
            <a:pPr eaLnBrk="1" hangingPunct="1">
              <a:spcBef>
                <a:spcPct val="0"/>
              </a:spcBef>
            </a:pPr>
            <a:r>
              <a:rPr lang="en-US">
                <a:latin typeface="Book Antiqua" charset="0"/>
              </a:rPr>
              <a:t>Planning Programs for Adult Learners </a:t>
            </a:r>
            <a:r>
              <a:rPr lang="en-US" sz="1600" b="0">
                <a:latin typeface="Book Antiqua" charset="0"/>
              </a:rPr>
              <a:t>by Rosemary Caffarella</a:t>
            </a:r>
          </a:p>
        </p:txBody>
      </p:sp>
      <p:sp>
        <p:nvSpPr>
          <p:cNvPr id="5" name="Text Placeholder 4"/>
          <p:cNvSpPr>
            <a:spLocks noGrp="1"/>
          </p:cNvSpPr>
          <p:nvPr>
            <p:ph type="body" sz="quarter" idx="3"/>
          </p:nvPr>
        </p:nvSpPr>
        <p:spPr>
          <a:xfrm>
            <a:off x="6253163" y="1531938"/>
            <a:ext cx="5527675" cy="766762"/>
          </a:xfrm>
        </p:spPr>
        <p:txBody>
          <a:bodyPr rtlCol="0">
            <a:normAutofit fontScale="92500" lnSpcReduction="20000"/>
          </a:bodyPr>
          <a:lstStyle/>
          <a:p>
            <a:pPr eaLnBrk="1" fontAlgn="auto" hangingPunct="1">
              <a:spcAft>
                <a:spcPts val="0"/>
              </a:spcAft>
              <a:buFont typeface="Arial" pitchFamily="34" charset="0"/>
              <a:buNone/>
              <a:defRPr/>
            </a:pPr>
            <a:r>
              <a:rPr lang="en-US" dirty="0" smtClean="0">
                <a:ea typeface="+mn-ea"/>
                <a:cs typeface="+mn-cs"/>
              </a:rPr>
              <a:t>Employee Engagement through Effective Performance Management </a:t>
            </a:r>
            <a:br>
              <a:rPr lang="en-US" dirty="0" smtClean="0">
                <a:ea typeface="+mn-ea"/>
                <a:cs typeface="+mn-cs"/>
              </a:rPr>
            </a:br>
            <a:r>
              <a:rPr lang="en-US" sz="1700" b="0" dirty="0" smtClean="0">
                <a:ea typeface="+mn-ea"/>
                <a:cs typeface="+mn-cs"/>
              </a:rPr>
              <a:t>by Edward Mone and Manuel London</a:t>
            </a:r>
            <a:endParaRPr lang="en-US" sz="1700" dirty="0">
              <a:ea typeface="+mn-ea"/>
              <a:cs typeface="+mn-cs"/>
            </a:endParaRPr>
          </a:p>
        </p:txBody>
      </p:sp>
      <p:pic>
        <p:nvPicPr>
          <p:cNvPr id="34820" name="Picture 4" descr="http://images.betterworldbooks.com/078/Planning-Programs-for-Adult-Learners-9780787952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2478088"/>
            <a:ext cx="295275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images.angusrobertson.com.au/images/ar/97818487/9781848728219/0/0/plain/employee-engagement-through-effective-performance-management-a-practical-guide-for-mana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2478088"/>
            <a:ext cx="287496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a:xfrm>
            <a:off x="1519238" y="1485900"/>
            <a:ext cx="3709987" cy="766763"/>
          </a:xfrm>
        </p:spPr>
        <p:txBody>
          <a:bodyPr/>
          <a:lstStyle/>
          <a:p>
            <a:pPr eaLnBrk="1" hangingPunct="1">
              <a:spcBef>
                <a:spcPct val="0"/>
              </a:spcBef>
            </a:pPr>
            <a:r>
              <a:rPr lang="en-US">
                <a:latin typeface="Book Antiqua" charset="0"/>
              </a:rPr>
              <a:t>RenGen</a:t>
            </a:r>
            <a:br>
              <a:rPr lang="en-US">
                <a:latin typeface="Book Antiqua" charset="0"/>
              </a:rPr>
            </a:br>
            <a:r>
              <a:rPr lang="en-US" sz="1600" b="0">
                <a:latin typeface="Book Antiqua" charset="0"/>
              </a:rPr>
              <a:t>by Patricia Martin</a:t>
            </a:r>
          </a:p>
        </p:txBody>
      </p:sp>
      <p:sp>
        <p:nvSpPr>
          <p:cNvPr id="35842" name="Text Placeholder 4"/>
          <p:cNvSpPr>
            <a:spLocks noGrp="1"/>
          </p:cNvSpPr>
          <p:nvPr>
            <p:ph type="body" sz="quarter" idx="3"/>
          </p:nvPr>
        </p:nvSpPr>
        <p:spPr>
          <a:xfrm>
            <a:off x="6345238" y="1531938"/>
            <a:ext cx="5529262" cy="766762"/>
          </a:xfrm>
        </p:spPr>
        <p:txBody>
          <a:bodyPr/>
          <a:lstStyle/>
          <a:p>
            <a:pPr eaLnBrk="1" hangingPunct="1">
              <a:spcBef>
                <a:spcPct val="0"/>
              </a:spcBef>
            </a:pPr>
            <a:r>
              <a:rPr lang="en-US">
                <a:latin typeface="Book Antiqua" charset="0"/>
              </a:rPr>
              <a:t>Managing Student Assistants</a:t>
            </a:r>
            <a:br>
              <a:rPr lang="en-US">
                <a:latin typeface="Book Antiqua" charset="0"/>
              </a:rPr>
            </a:br>
            <a:r>
              <a:rPr lang="en-US" sz="1700" b="0">
                <a:latin typeface="Book Antiqua" charset="0"/>
              </a:rPr>
              <a:t>by Kimberly Sweetman</a:t>
            </a:r>
            <a:endParaRPr lang="en-US" sz="1700">
              <a:latin typeface="Book Antiqua" charset="0"/>
            </a:endParaRPr>
          </a:p>
        </p:txBody>
      </p:sp>
      <p:pic>
        <p:nvPicPr>
          <p:cNvPr id="35843" name="Picture 2" descr="http://i43.tower.com/images/mm101380050/rengen-rise-cultural-consumer-what-it-means-your-patricia-martin-hardcover-cover-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424113"/>
            <a:ext cx="30257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www.library.illinois.edu/lsxold/books/July07/sweetm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2411413"/>
            <a:ext cx="295433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le 1"/>
          <p:cNvSpPr>
            <a:spLocks noGrp="1"/>
          </p:cNvSpPr>
          <p:nvPr>
            <p:ph type="title"/>
          </p:nvPr>
        </p:nvSpPr>
        <p:spPr>
          <a:xfrm>
            <a:off x="1250950" y="0"/>
            <a:ext cx="9509125" cy="914400"/>
          </a:xfrm>
        </p:spPr>
        <p:txBody>
          <a:bodyPr/>
          <a:lstStyle/>
          <a:p>
            <a:pPr algn="ctr" eaLnBrk="1" hangingPunct="1"/>
            <a:r>
              <a:rPr lang="en-US">
                <a:latin typeface="Book Antiqua" charset="0"/>
              </a:rPr>
              <a:t>Some Helpful Resources</a:t>
            </a:r>
          </a:p>
        </p:txBody>
      </p:sp>
    </p:spTree>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1125538" y="300038"/>
            <a:ext cx="9509125" cy="746125"/>
          </a:xfrm>
        </p:spPr>
        <p:txBody>
          <a:bodyPr/>
          <a:lstStyle/>
          <a:p>
            <a:pPr algn="ctr" eaLnBrk="1" hangingPunct="1"/>
            <a:r>
              <a:rPr lang="en-US" sz="3600">
                <a:latin typeface="Book Antiqua" charset="0"/>
              </a:rPr>
              <a:t>If you give a librarian a conundrum…</a:t>
            </a:r>
          </a:p>
        </p:txBody>
      </p:sp>
      <p:pic>
        <p:nvPicPr>
          <p:cNvPr id="36866" name="Picture 2" descr="http://upload.wikimedia.org/wikipedia/en/thumb/3/3c/If_you_Give_a_Mouse_a_Cookie.jpg/200px-If_you_Give_a_Mouse_a_Cook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358900"/>
            <a:ext cx="3452813"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3"/>
          <p:cNvSpPr txBox="1">
            <a:spLocks/>
          </p:cNvSpPr>
          <p:nvPr/>
        </p:nvSpPr>
        <p:spPr bwMode="auto">
          <a:xfrm>
            <a:off x="4664075" y="2755900"/>
            <a:ext cx="64722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lnSpc>
                <a:spcPct val="80000"/>
              </a:lnSpc>
            </a:pPr>
            <a:r>
              <a:rPr lang="en-US" sz="3400" b="1"/>
              <a:t>chances are, you</a:t>
            </a:r>
            <a:r>
              <a:rPr lang="ja-JP" altLang="en-US" sz="3400" b="1"/>
              <a:t>’</a:t>
            </a:r>
            <a:r>
              <a:rPr lang="en-US" altLang="ja-JP" sz="3400" b="1"/>
              <a:t>re going to get some statistics.</a:t>
            </a:r>
            <a:endParaRPr lang="en-US" sz="3400" b="1"/>
          </a:p>
        </p:txBody>
      </p:sp>
      <p:pic>
        <p:nvPicPr>
          <p:cNvPr id="36868" name="Picture 4" descr="https://encrypted-tbn2.gstatic.com/images?q=tbn:ANd9GcS7vWx7iVXtP2hQDX0OLXRONWl82lAFIA80SmHmLXtAdcTKEv32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3832225"/>
            <a:ext cx="34496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2"/>
          <p:cNvSpPr>
            <a:spLocks noGrp="1"/>
          </p:cNvSpPr>
          <p:nvPr>
            <p:ph type="title"/>
          </p:nvPr>
        </p:nvSpPr>
        <p:spPr>
          <a:xfrm>
            <a:off x="1428750" y="1257300"/>
            <a:ext cx="9510713" cy="2233613"/>
          </a:xfrm>
        </p:spPr>
        <p:txBody>
          <a:bodyPr/>
          <a:lstStyle/>
          <a:p>
            <a:pPr algn="ctr" eaLnBrk="1" hangingPunct="1"/>
            <a:r>
              <a:rPr lang="en-US" sz="4800">
                <a:latin typeface="Book Antiqua" charset="0"/>
              </a:rPr>
              <a:t>Before we really get started, </a:t>
            </a:r>
            <a:br>
              <a:rPr lang="en-US" sz="4800">
                <a:latin typeface="Book Antiqua" charset="0"/>
              </a:rPr>
            </a:br>
            <a:r>
              <a:rPr lang="en-US" sz="4800">
                <a:latin typeface="Book Antiqua" charset="0"/>
              </a:rPr>
              <a:t>PLEASE keep in mind: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http://www.lushquotes.com/pics/evan-esar/Definition-of-Statistics%3A-The-science-of-producing-unreliable-facts-from-reliable-figures..jpg"/>
          <p:cNvPicPr>
            <a:picLocks noChangeAspect="1" noChangeArrowheads="1"/>
          </p:cNvPicPr>
          <p:nvPr/>
        </p:nvPicPr>
        <p:blipFill>
          <a:blip r:embed="rId2">
            <a:extLst>
              <a:ext uri="{28A0092B-C50C-407E-A947-70E740481C1C}">
                <a14:useLocalDpi xmlns:a14="http://schemas.microsoft.com/office/drawing/2010/main" val="0"/>
              </a:ext>
            </a:extLst>
          </a:blip>
          <a:srcRect l="5965" r="7178"/>
          <a:stretch>
            <a:fillRect/>
          </a:stretch>
        </p:blipFill>
        <p:spPr bwMode="auto">
          <a:xfrm>
            <a:off x="434975" y="282575"/>
            <a:ext cx="502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http://changeinthe21stcentury.files.wordpress.com/2009/10/pie-chart-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268288"/>
            <a:ext cx="48514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2"/>
          <p:cNvSpPr>
            <a:spLocks noGrp="1"/>
          </p:cNvSpPr>
          <p:nvPr>
            <p:ph type="title"/>
          </p:nvPr>
        </p:nvSpPr>
        <p:spPr>
          <a:xfrm>
            <a:off x="1306513" y="542925"/>
            <a:ext cx="9509125" cy="971550"/>
          </a:xfrm>
        </p:spPr>
        <p:txBody>
          <a:bodyPr/>
          <a:lstStyle/>
          <a:p>
            <a:pPr algn="ctr" eaLnBrk="1" hangingPunct="1"/>
            <a:r>
              <a:rPr lang="en-US">
                <a:latin typeface="Book Antiqua" charset="0"/>
              </a:rPr>
              <a:t>Be the change you wish to see in the world.</a:t>
            </a:r>
          </a:p>
        </p:txBody>
      </p:sp>
      <p:sp>
        <p:nvSpPr>
          <p:cNvPr id="16386" name="Content Placeholder 13"/>
          <p:cNvSpPr>
            <a:spLocks noGrp="1"/>
          </p:cNvSpPr>
          <p:nvPr>
            <p:ph idx="1"/>
          </p:nvPr>
        </p:nvSpPr>
        <p:spPr>
          <a:xfrm>
            <a:off x="1252538" y="1570038"/>
            <a:ext cx="8686800" cy="615950"/>
          </a:xfrm>
        </p:spPr>
        <p:txBody>
          <a:bodyPr/>
          <a:lstStyle/>
          <a:p>
            <a:pPr marL="44450" indent="0" eaLnBrk="1" hangingPunct="1">
              <a:buFont typeface="Arial" charset="0"/>
              <a:buNone/>
            </a:pPr>
            <a:r>
              <a:rPr lang="en-US">
                <a:latin typeface="Book Antiqua" charset="0"/>
              </a:rPr>
              <a:t>						                   - (Not Gandhi)</a:t>
            </a:r>
          </a:p>
        </p:txBody>
      </p:sp>
      <p:pic>
        <p:nvPicPr>
          <p:cNvPr id="16387" name="Picture 2" descr="http://www.cartoonstock.com/newscartoons/cartoonists/asc/lowres/ascn5l.jpg"/>
          <p:cNvPicPr>
            <a:picLocks noChangeAspect="1" noChangeArrowheads="1"/>
          </p:cNvPicPr>
          <p:nvPr/>
        </p:nvPicPr>
        <p:blipFill>
          <a:blip r:embed="rId3">
            <a:extLst>
              <a:ext uri="{28A0092B-C50C-407E-A947-70E740481C1C}">
                <a14:useLocalDpi xmlns:a14="http://schemas.microsoft.com/office/drawing/2010/main" val="0"/>
              </a:ext>
            </a:extLst>
          </a:blip>
          <a:srcRect t="10649" r="3877"/>
          <a:stretch>
            <a:fillRect/>
          </a:stretch>
        </p:blipFill>
        <p:spPr bwMode="auto">
          <a:xfrm>
            <a:off x="1141413" y="2570163"/>
            <a:ext cx="42703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0"/>
          <p:cNvSpPr txBox="1">
            <a:spLocks noChangeArrowheads="1"/>
          </p:cNvSpPr>
          <p:nvPr/>
        </p:nvSpPr>
        <p:spPr bwMode="auto">
          <a:xfrm>
            <a:off x="5903913" y="3349625"/>
            <a:ext cx="4332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3600" b="1">
                <a:solidFill>
                  <a:srgbClr val="C00000"/>
                </a:solidFill>
                <a:latin typeface="MV Boli" charset="0"/>
                <a:cs typeface="MV Boli" charset="0"/>
              </a:rPr>
              <a:t>Icebreaker time!</a:t>
            </a:r>
          </a:p>
          <a:p>
            <a:pPr eaLnBrk="1" hangingPunct="1"/>
            <a:r>
              <a:rPr lang="en-US" sz="3600" b="1">
                <a:solidFill>
                  <a:srgbClr val="C00000"/>
                </a:solidFill>
                <a:latin typeface="MV Boli" charset="0"/>
                <a:cs typeface="MV Boli" charset="0"/>
              </a:rPr>
              <a:t>POP VOCAB QUIZ!</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envirotechproductsdevelopment.com/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0"/>
            <a:ext cx="8066088"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245" y="175191"/>
            <a:ext cx="9509125" cy="795059"/>
          </a:xfrm>
        </p:spPr>
        <p:txBody>
          <a:bodyPr/>
          <a:lstStyle/>
          <a:p>
            <a:pPr algn="ctr"/>
            <a:r>
              <a:rPr lang="en-US" dirty="0" smtClean="0"/>
              <a:t>Avoid Pigeonholing</a:t>
            </a:r>
            <a:endParaRPr lang="en-US" dirty="0"/>
          </a:p>
        </p:txBody>
      </p:sp>
      <p:sp>
        <p:nvSpPr>
          <p:cNvPr id="3" name="Content Placeholder 2"/>
          <p:cNvSpPr>
            <a:spLocks noGrp="1"/>
          </p:cNvSpPr>
          <p:nvPr>
            <p:ph idx="1"/>
          </p:nvPr>
        </p:nvSpPr>
        <p:spPr>
          <a:xfrm>
            <a:off x="5780344" y="1386929"/>
            <a:ext cx="6411656" cy="4583999"/>
          </a:xfrm>
        </p:spPr>
        <p:txBody>
          <a:bodyPr/>
          <a:lstStyle/>
          <a:p>
            <a:r>
              <a:rPr lang="en-US" sz="2200" dirty="0" smtClean="0"/>
              <a:t>Not everyone will fall neatly into categories</a:t>
            </a:r>
          </a:p>
          <a:p>
            <a:r>
              <a:rPr lang="en-US" sz="2200" dirty="0" smtClean="0"/>
              <a:t>People learn and communicate differently, even within statistical groups that might identify regularly occurring characteristics</a:t>
            </a:r>
          </a:p>
          <a:p>
            <a:r>
              <a:rPr lang="en-US" sz="2200" dirty="0" smtClean="0"/>
              <a:t>These ideas and statistics are meant to spark connections between experiences with coworkers, supervisors, and subordinates</a:t>
            </a:r>
          </a:p>
          <a:p>
            <a:pPr lvl="1"/>
            <a:r>
              <a:rPr lang="en-US" sz="2000" dirty="0" smtClean="0"/>
              <a:t>And maybe even recognizing some things about your own communication tendencies</a:t>
            </a:r>
          </a:p>
          <a:p>
            <a:pPr lvl="2"/>
            <a:r>
              <a:rPr lang="en-US" dirty="0" smtClean="0"/>
              <a:t>Or at least what other people are assuming about you!</a:t>
            </a:r>
          </a:p>
          <a:p>
            <a:pPr marL="44450" indent="0">
              <a:buNone/>
            </a:pPr>
            <a:endParaRPr lang="en-US" dirty="0"/>
          </a:p>
        </p:txBody>
      </p:sp>
      <p:pic>
        <p:nvPicPr>
          <p:cNvPr id="4" name="Picture 4" descr="http://5150businessstrategy.files.wordpress.com/2012/04/round-peg-square-hole.jpg"/>
          <p:cNvPicPr>
            <a:picLocks noChangeAspect="1" noChangeArrowheads="1"/>
          </p:cNvPicPr>
          <p:nvPr/>
        </p:nvPicPr>
        <p:blipFill>
          <a:blip r:embed="rId2">
            <a:extLst>
              <a:ext uri="{28A0092B-C50C-407E-A947-70E740481C1C}">
                <a14:useLocalDpi xmlns:a14="http://schemas.microsoft.com/office/drawing/2010/main" val="0"/>
              </a:ext>
            </a:extLst>
          </a:blip>
          <a:srcRect t="5693" b="2748"/>
          <a:stretch>
            <a:fillRect/>
          </a:stretch>
        </p:blipFill>
        <p:spPr bwMode="auto">
          <a:xfrm>
            <a:off x="0" y="1383806"/>
            <a:ext cx="5388676" cy="47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226710"/>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905616" y="921028"/>
            <a:ext cx="6126162" cy="869013"/>
          </a:xfrm>
        </p:spPr>
        <p:txBody>
          <a:bodyPr/>
          <a:lstStyle/>
          <a:p>
            <a:pPr algn="ctr" eaLnBrk="1" hangingPunct="1"/>
            <a:r>
              <a:rPr lang="en-US" sz="4400" dirty="0" smtClean="0">
                <a:latin typeface="Book Antiqua" charset="0"/>
              </a:rPr>
              <a:t>Starting at the Roots</a:t>
            </a:r>
            <a:endParaRPr lang="en-US" sz="4400" dirty="0">
              <a:latin typeface="Book Antiqua" charset="0"/>
            </a:endParaRPr>
          </a:p>
        </p:txBody>
      </p:sp>
      <p:pic>
        <p:nvPicPr>
          <p:cNvPr id="43010" name="Picture 2" descr="http://wwwrcamnl.wr.usgs.gov/uzf/unsatflow/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01411"/>
            <a:ext cx="277018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201613"/>
            <a:ext cx="9509125" cy="474662"/>
          </a:xfrm>
        </p:spPr>
        <p:txBody>
          <a:bodyPr rtlCol="0">
            <a:normAutofit fontScale="90000"/>
          </a:bodyPr>
          <a:lstStyle/>
          <a:p>
            <a:pPr algn="ctr" eaLnBrk="1" fontAlgn="auto" hangingPunct="1">
              <a:spcAft>
                <a:spcPts val="0"/>
              </a:spcAft>
              <a:defRPr/>
            </a:pPr>
            <a:r>
              <a:rPr lang="en-US" dirty="0" smtClean="0">
                <a:ea typeface="+mj-ea"/>
                <a:cs typeface="+mj-cs"/>
              </a:rPr>
              <a:t>Learning Preference Differences</a:t>
            </a:r>
            <a:endParaRPr lang="en-US" dirty="0">
              <a:ea typeface="+mj-ea"/>
              <a:cs typeface="+mj-cs"/>
            </a:endParaRPr>
          </a:p>
        </p:txBody>
      </p:sp>
      <p:sp>
        <p:nvSpPr>
          <p:cNvPr id="4" name="Content Placeholder 3"/>
          <p:cNvSpPr>
            <a:spLocks noGrp="1"/>
          </p:cNvSpPr>
          <p:nvPr>
            <p:ph sz="half" idx="2"/>
          </p:nvPr>
        </p:nvSpPr>
        <p:spPr>
          <a:xfrm>
            <a:off x="7837488" y="1916113"/>
            <a:ext cx="4572000" cy="4124325"/>
          </a:xfrm>
        </p:spPr>
        <p:txBody>
          <a:bodyPr rtlCol="0">
            <a:normAutofit fontScale="85000" lnSpcReduction="10000"/>
          </a:bodyPr>
          <a:lstStyle/>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Want to process information quickly and immediately. Prefer multiple sources</a:t>
            </a: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Prefer multi-tasking during parallel processes</a:t>
            </a:r>
          </a:p>
          <a:p>
            <a:pPr marL="594360" lvl="1"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Simultaneous music, phone, emails </a:t>
            </a: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Scan graphics to decide if text is worth referencing</a:t>
            </a: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Like peer groups with shared responsibilities</a:t>
            </a: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Learner-centric, with teacher as a guide</a:t>
            </a: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Prefer to construct purpose of knowledge from learning experience</a:t>
            </a:r>
            <a:endParaRPr lang="en-US" dirty="0">
              <a:solidFill>
                <a:schemeClr val="tx1">
                  <a:lumMod val="90000"/>
                  <a:lumOff val="10000"/>
                </a:schemeClr>
              </a:solidFill>
              <a:ea typeface="+mn-ea"/>
              <a:cs typeface="+mn-cs"/>
            </a:endParaRPr>
          </a:p>
        </p:txBody>
      </p:sp>
      <p:sp>
        <p:nvSpPr>
          <p:cNvPr id="45059" name="Title 1"/>
          <p:cNvSpPr txBox="1">
            <a:spLocks/>
          </p:cNvSpPr>
          <p:nvPr/>
        </p:nvSpPr>
        <p:spPr bwMode="auto">
          <a:xfrm>
            <a:off x="8645525" y="973138"/>
            <a:ext cx="298767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lnSpc>
                <a:spcPct val="90000"/>
              </a:lnSpc>
            </a:pPr>
            <a:r>
              <a:rPr lang="en-US" sz="3400" b="1"/>
              <a:t>Millennials</a:t>
            </a:r>
          </a:p>
        </p:txBody>
      </p:sp>
      <p:sp>
        <p:nvSpPr>
          <p:cNvPr id="45060" name="TextBox 7"/>
          <p:cNvSpPr txBox="1">
            <a:spLocks noChangeArrowheads="1"/>
          </p:cNvSpPr>
          <p:nvPr/>
        </p:nvSpPr>
        <p:spPr bwMode="auto">
          <a:xfrm>
            <a:off x="8162925" y="6519863"/>
            <a:ext cx="394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http://niso.kavi.com/news/events/niso/.../MEC06-01-Breeding.pdf</a:t>
            </a:r>
          </a:p>
        </p:txBody>
      </p:sp>
      <p:pic>
        <p:nvPicPr>
          <p:cNvPr id="45061" name="Picture 2" descr="http://static.thesocietypages.org/graphicsociology/files/2011/10/01-generations-pew-age-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1950"/>
            <a:ext cx="75374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p:cNvSpPr/>
          <p:nvPr/>
        </p:nvSpPr>
        <p:spPr>
          <a:xfrm>
            <a:off x="4011613" y="2625725"/>
            <a:ext cx="3752850" cy="750888"/>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xmlns:p14="http://schemas.microsoft.com/office/powerpoint/2010/mai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957263" y="371475"/>
            <a:ext cx="10067925" cy="879475"/>
          </a:xfrm>
        </p:spPr>
        <p:txBody>
          <a:bodyPr/>
          <a:lstStyle/>
          <a:p>
            <a:pPr algn="ctr" eaLnBrk="1" hangingPunct="1"/>
            <a:r>
              <a:rPr lang="en-US">
                <a:latin typeface="Book Antiqua" charset="0"/>
              </a:rPr>
              <a:t>Why Millennials are attractive library employees </a:t>
            </a:r>
          </a:p>
        </p:txBody>
      </p:sp>
      <p:sp>
        <p:nvSpPr>
          <p:cNvPr id="46082" name="Content Placeholder 2"/>
          <p:cNvSpPr>
            <a:spLocks noGrp="1"/>
          </p:cNvSpPr>
          <p:nvPr>
            <p:ph idx="1"/>
          </p:nvPr>
        </p:nvSpPr>
        <p:spPr>
          <a:xfrm>
            <a:off x="1341438" y="1809750"/>
            <a:ext cx="9509125" cy="4127500"/>
          </a:xfrm>
        </p:spPr>
        <p:txBody>
          <a:bodyPr/>
          <a:lstStyle/>
          <a:p>
            <a:pPr eaLnBrk="1" hangingPunct="1"/>
            <a:r>
              <a:rPr lang="en-US" sz="2400">
                <a:latin typeface="Book Antiqua" charset="0"/>
              </a:rPr>
              <a:t>Comfortable with constant, real-time communication</a:t>
            </a:r>
          </a:p>
          <a:p>
            <a:pPr lvl="1" eaLnBrk="1" hangingPunct="1"/>
            <a:r>
              <a:rPr lang="en-US" sz="2000">
                <a:latin typeface="Book Antiqua" charset="0"/>
              </a:rPr>
              <a:t>First </a:t>
            </a:r>
            <a:r>
              <a:rPr lang="ja-JP" altLang="en-US" sz="2000">
                <a:latin typeface="Book Antiqua" charset="0"/>
              </a:rPr>
              <a:t>“</a:t>
            </a:r>
            <a:r>
              <a:rPr lang="en-US" altLang="ja-JP" sz="2000">
                <a:latin typeface="Book Antiqua" charset="0"/>
              </a:rPr>
              <a:t>truly-wired generation</a:t>
            </a:r>
            <a:r>
              <a:rPr lang="ja-JP" altLang="en-US" sz="2000">
                <a:latin typeface="Book Antiqua" charset="0"/>
              </a:rPr>
              <a:t>”</a:t>
            </a:r>
            <a:endParaRPr lang="en-US" altLang="ja-JP" sz="2000">
              <a:latin typeface="Book Antiqua" charset="0"/>
            </a:endParaRPr>
          </a:p>
          <a:p>
            <a:pPr eaLnBrk="1" hangingPunct="1"/>
            <a:r>
              <a:rPr lang="en-US" sz="2400">
                <a:latin typeface="Book Antiqua" charset="0"/>
              </a:rPr>
              <a:t>Looking for careers and workplaces that provide change and learning opportunities</a:t>
            </a:r>
          </a:p>
          <a:p>
            <a:pPr eaLnBrk="1" hangingPunct="1"/>
            <a:r>
              <a:rPr lang="en-US">
                <a:latin typeface="Book Antiqua" charset="0"/>
              </a:rPr>
              <a:t>Sense of urgency in production and work pace </a:t>
            </a:r>
          </a:p>
          <a:p>
            <a:pPr eaLnBrk="1" hangingPunct="1"/>
            <a:r>
              <a:rPr lang="en-US">
                <a:latin typeface="Book Antiqua" charset="0"/>
              </a:rPr>
              <a:t>Over 55% hold ALA-accredited MLS/MLIS/MIS/MSIS</a:t>
            </a:r>
          </a:p>
          <a:p>
            <a:pPr eaLnBrk="1" hangingPunct="1"/>
            <a:r>
              <a:rPr lang="en-US">
                <a:latin typeface="Book Antiqua" charset="0"/>
              </a:rPr>
              <a:t>Over 20% are current MLS/MLIS students</a:t>
            </a:r>
          </a:p>
          <a:p>
            <a:pPr eaLnBrk="1" hangingPunct="1"/>
            <a:endParaRPr lang="en-US">
              <a:latin typeface="Book Antiqua" charset="0"/>
            </a:endParaRPr>
          </a:p>
        </p:txBody>
      </p:sp>
      <p:sp>
        <p:nvSpPr>
          <p:cNvPr id="46083" name="TextBox 3"/>
          <p:cNvSpPr txBox="1">
            <a:spLocks noChangeArrowheads="1"/>
          </p:cNvSpPr>
          <p:nvPr/>
        </p:nvSpPr>
        <p:spPr bwMode="auto">
          <a:xfrm>
            <a:off x="7505700" y="6153150"/>
            <a:ext cx="467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ALA Survey from 2009: </a:t>
            </a:r>
            <a:br>
              <a:rPr lang="en-US" sz="1000"/>
            </a:br>
            <a:r>
              <a:rPr lang="en-US" sz="1000"/>
              <a:t>http://listsmart.osl.state.or.us/pipermail/libs-or/2009.../007814.html</a:t>
            </a:r>
          </a:p>
          <a:p>
            <a:pPr eaLnBrk="1" hangingPunct="1"/>
            <a:r>
              <a:rPr lang="en-US" sz="1000"/>
              <a:t>http://www.foxbusiness.com/personal-finance/2011/04/18/tips-gen-y-engage-boomers-work</a:t>
            </a:r>
          </a:p>
        </p:txBody>
      </p:sp>
    </p:spTree>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327150" y="396875"/>
            <a:ext cx="9510713" cy="839788"/>
          </a:xfrm>
        </p:spPr>
        <p:txBody>
          <a:bodyPr/>
          <a:lstStyle/>
          <a:p>
            <a:pPr algn="ctr" eaLnBrk="1" hangingPunct="1"/>
            <a:r>
              <a:rPr lang="en-US">
                <a:latin typeface="Book Antiqua" charset="0"/>
              </a:rPr>
              <a:t>…and the respective challenges</a:t>
            </a:r>
          </a:p>
        </p:txBody>
      </p:sp>
      <p:sp>
        <p:nvSpPr>
          <p:cNvPr id="47106" name="Content Placeholder 2"/>
          <p:cNvSpPr>
            <a:spLocks noGrp="1"/>
          </p:cNvSpPr>
          <p:nvPr>
            <p:ph idx="1"/>
          </p:nvPr>
        </p:nvSpPr>
        <p:spPr/>
        <p:txBody>
          <a:bodyPr/>
          <a:lstStyle/>
          <a:p>
            <a:pPr eaLnBrk="1" hangingPunct="1"/>
            <a:r>
              <a:rPr lang="en-US" sz="2400">
                <a:latin typeface="Book Antiqua" charset="0"/>
              </a:rPr>
              <a:t>More likely to change jobs or explore new career options</a:t>
            </a:r>
          </a:p>
          <a:p>
            <a:pPr lvl="1" eaLnBrk="1" hangingPunct="1"/>
            <a:r>
              <a:rPr lang="en-US" sz="2000">
                <a:latin typeface="Book Antiqua" charset="0"/>
              </a:rPr>
              <a:t>Less than 43% are likely to stay in current position for the next 5 years</a:t>
            </a:r>
          </a:p>
          <a:p>
            <a:pPr lvl="1" eaLnBrk="1" hangingPunct="1"/>
            <a:r>
              <a:rPr lang="en-US" sz="2000">
                <a:latin typeface="Book Antiqua" charset="0"/>
              </a:rPr>
              <a:t>Lowest rates of employer loyalty</a:t>
            </a:r>
          </a:p>
          <a:p>
            <a:pPr eaLnBrk="1" hangingPunct="1"/>
            <a:r>
              <a:rPr lang="en-US" sz="2400">
                <a:latin typeface="Book Antiqua" charset="0"/>
              </a:rPr>
              <a:t>Report highest levels of work-related distress and restlessness</a:t>
            </a:r>
          </a:p>
          <a:p>
            <a:pPr eaLnBrk="1" hangingPunct="1"/>
            <a:endParaRPr lang="en-US">
              <a:latin typeface="Book Antiqua" charset="0"/>
            </a:endParaRPr>
          </a:p>
        </p:txBody>
      </p:sp>
      <p:sp>
        <p:nvSpPr>
          <p:cNvPr id="47107" name="TextBox 3"/>
          <p:cNvSpPr txBox="1">
            <a:spLocks noChangeArrowheads="1"/>
          </p:cNvSpPr>
          <p:nvPr/>
        </p:nvSpPr>
        <p:spPr bwMode="auto">
          <a:xfrm>
            <a:off x="6904038" y="6519863"/>
            <a:ext cx="5208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http://www.dol.gov/odep/documents/af4ecaa2_02c6_4f75_b9db_d39ad7754bb4.doc</a:t>
            </a:r>
          </a:p>
        </p:txBody>
      </p:sp>
    </p:spTree>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128713"/>
            <a:ext cx="10339388" cy="521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extBox 4"/>
          <p:cNvSpPr txBox="1">
            <a:spLocks noChangeArrowheads="1"/>
          </p:cNvSpPr>
          <p:nvPr/>
        </p:nvSpPr>
        <p:spPr bwMode="auto">
          <a:xfrm>
            <a:off x="1758950" y="6321425"/>
            <a:ext cx="927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a:t>http://www.pewresearch.org/quiz/how-millennial-are-you/</a:t>
            </a:r>
          </a:p>
        </p:txBody>
      </p:sp>
      <p:sp>
        <p:nvSpPr>
          <p:cNvPr id="48131" name="TextBox 1"/>
          <p:cNvSpPr txBox="1">
            <a:spLocks noChangeArrowheads="1"/>
          </p:cNvSpPr>
          <p:nvPr/>
        </p:nvSpPr>
        <p:spPr bwMode="auto">
          <a:xfrm>
            <a:off x="4200525" y="185738"/>
            <a:ext cx="34591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4400"/>
              <a:t>Just for Fun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201613"/>
            <a:ext cx="9509125" cy="474662"/>
          </a:xfrm>
        </p:spPr>
        <p:txBody>
          <a:bodyPr rtlCol="0">
            <a:normAutofit fontScale="90000"/>
          </a:bodyPr>
          <a:lstStyle/>
          <a:p>
            <a:pPr algn="ctr" eaLnBrk="1" fontAlgn="auto" hangingPunct="1">
              <a:spcAft>
                <a:spcPts val="0"/>
              </a:spcAft>
              <a:defRPr/>
            </a:pPr>
            <a:r>
              <a:rPr lang="en-US" dirty="0" smtClean="0">
                <a:ea typeface="+mj-ea"/>
                <a:cs typeface="+mj-cs"/>
              </a:rPr>
              <a:t>Learning Preference Differences</a:t>
            </a:r>
            <a:endParaRPr lang="en-US" dirty="0">
              <a:ea typeface="+mj-ea"/>
              <a:cs typeface="+mj-cs"/>
            </a:endParaRPr>
          </a:p>
        </p:txBody>
      </p:sp>
      <p:sp>
        <p:nvSpPr>
          <p:cNvPr id="49154" name="Content Placeholder 3"/>
          <p:cNvSpPr>
            <a:spLocks noGrp="1"/>
          </p:cNvSpPr>
          <p:nvPr>
            <p:ph sz="half" idx="2"/>
          </p:nvPr>
        </p:nvSpPr>
        <p:spPr>
          <a:xfrm>
            <a:off x="7837488" y="1916113"/>
            <a:ext cx="4572000" cy="4124325"/>
          </a:xfrm>
        </p:spPr>
        <p:txBody>
          <a:bodyPr/>
          <a:lstStyle/>
          <a:p>
            <a:pPr eaLnBrk="1" hangingPunct="1"/>
            <a:r>
              <a:rPr lang="en-US">
                <a:latin typeface="Book Antiqua" charset="0"/>
              </a:rPr>
              <a:t>Detail- and goal-oriented work</a:t>
            </a:r>
          </a:p>
          <a:p>
            <a:pPr eaLnBrk="1" hangingPunct="1"/>
            <a:r>
              <a:rPr lang="en-US">
                <a:latin typeface="Book Antiqua" charset="0"/>
              </a:rPr>
              <a:t>Fast-paced, informal environment</a:t>
            </a:r>
          </a:p>
          <a:p>
            <a:pPr eaLnBrk="1" hangingPunct="1"/>
            <a:r>
              <a:rPr lang="en-US">
                <a:latin typeface="Book Antiqua" charset="0"/>
              </a:rPr>
              <a:t>Multi-tasking</a:t>
            </a:r>
          </a:p>
          <a:p>
            <a:pPr eaLnBrk="1" hangingPunct="1"/>
            <a:r>
              <a:rPr lang="en-US">
                <a:latin typeface="Book Antiqua" charset="0"/>
              </a:rPr>
              <a:t>Individual autonomy and project management</a:t>
            </a:r>
          </a:p>
          <a:p>
            <a:pPr eaLnBrk="1" hangingPunct="1"/>
            <a:r>
              <a:rPr lang="en-US">
                <a:latin typeface="Book Antiqua" charset="0"/>
              </a:rPr>
              <a:t>Wireless technologies</a:t>
            </a:r>
          </a:p>
          <a:p>
            <a:pPr eaLnBrk="1" hangingPunct="1"/>
            <a:endParaRPr lang="en-US">
              <a:latin typeface="Book Antiqua" charset="0"/>
            </a:endParaRPr>
          </a:p>
        </p:txBody>
      </p:sp>
      <p:sp>
        <p:nvSpPr>
          <p:cNvPr id="49155" name="Title 1"/>
          <p:cNvSpPr txBox="1">
            <a:spLocks/>
          </p:cNvSpPr>
          <p:nvPr/>
        </p:nvSpPr>
        <p:spPr bwMode="auto">
          <a:xfrm>
            <a:off x="7735888" y="919163"/>
            <a:ext cx="44561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lnSpc>
                <a:spcPct val="90000"/>
              </a:lnSpc>
            </a:pPr>
            <a:r>
              <a:rPr lang="en-US" sz="3200" b="1"/>
              <a:t>Gen X – Early Boomers</a:t>
            </a:r>
          </a:p>
        </p:txBody>
      </p:sp>
      <p:sp>
        <p:nvSpPr>
          <p:cNvPr id="49156" name="TextBox 7"/>
          <p:cNvSpPr txBox="1">
            <a:spLocks noChangeArrowheads="1"/>
          </p:cNvSpPr>
          <p:nvPr/>
        </p:nvSpPr>
        <p:spPr bwMode="auto">
          <a:xfrm>
            <a:off x="7923213" y="6519863"/>
            <a:ext cx="4189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http://niso.kavi.com/news/events/niso/.../MEC06-01-Breeding.pdf</a:t>
            </a:r>
          </a:p>
        </p:txBody>
      </p:sp>
      <p:pic>
        <p:nvPicPr>
          <p:cNvPr id="49157" name="Picture 2" descr="http://static.thesocietypages.org/graphicsociology/files/2011/10/01-generations-pew-age-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1950"/>
            <a:ext cx="75374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p:cNvSpPr/>
          <p:nvPr/>
        </p:nvSpPr>
        <p:spPr>
          <a:xfrm>
            <a:off x="1311275" y="3160713"/>
            <a:ext cx="6149975" cy="1333500"/>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9159" name="TextBox 8"/>
          <p:cNvSpPr txBox="1">
            <a:spLocks noChangeArrowheads="1"/>
          </p:cNvSpPr>
          <p:nvPr/>
        </p:nvSpPr>
        <p:spPr bwMode="auto">
          <a:xfrm>
            <a:off x="0" y="3402013"/>
            <a:ext cx="1414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en-US" b="1">
                <a:solidFill>
                  <a:srgbClr val="FF0000"/>
                </a:solidFill>
              </a:rPr>
              <a:t>33-48</a:t>
            </a:r>
          </a:p>
          <a:p>
            <a:pPr algn="ctr"/>
            <a:r>
              <a:rPr lang="en-US" b="1">
                <a:solidFill>
                  <a:srgbClr val="FF0000"/>
                </a:solidFill>
              </a:rPr>
              <a:t>49-55</a:t>
            </a:r>
          </a:p>
        </p:txBody>
      </p:sp>
    </p:spTree>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235075" y="396875"/>
            <a:ext cx="9509125" cy="839788"/>
          </a:xfrm>
        </p:spPr>
        <p:txBody>
          <a:bodyPr/>
          <a:lstStyle/>
          <a:p>
            <a:pPr algn="ctr" eaLnBrk="1" hangingPunct="1"/>
            <a:r>
              <a:rPr lang="en-US" sz="3600" dirty="0">
                <a:solidFill>
                  <a:srgbClr val="323232"/>
                </a:solidFill>
                <a:latin typeface="Book Antiqua" charset="0"/>
              </a:rPr>
              <a:t>Gen X – Early Boomers in the Library</a:t>
            </a:r>
          </a:p>
        </p:txBody>
      </p:sp>
      <p:sp>
        <p:nvSpPr>
          <p:cNvPr id="50178" name="Content Placeholder 2"/>
          <p:cNvSpPr>
            <a:spLocks noGrp="1"/>
          </p:cNvSpPr>
          <p:nvPr>
            <p:ph idx="1"/>
          </p:nvPr>
        </p:nvSpPr>
        <p:spPr>
          <a:xfrm>
            <a:off x="1327150" y="1649413"/>
            <a:ext cx="9510713" cy="4129087"/>
          </a:xfrm>
        </p:spPr>
        <p:txBody>
          <a:bodyPr/>
          <a:lstStyle/>
          <a:p>
            <a:pPr eaLnBrk="1" hangingPunct="1"/>
            <a:r>
              <a:rPr lang="en-US" sz="2400" dirty="0">
                <a:solidFill>
                  <a:schemeClr val="tx1"/>
                </a:solidFill>
                <a:latin typeface="Book Antiqua" charset="0"/>
              </a:rPr>
              <a:t>Fill majority of middle-manager roles, a wide-ranging level in libraries</a:t>
            </a:r>
          </a:p>
          <a:p>
            <a:pPr eaLnBrk="1" hangingPunct="1"/>
            <a:r>
              <a:rPr lang="en-US" sz="2400" dirty="0">
                <a:solidFill>
                  <a:schemeClr val="tx1"/>
                </a:solidFill>
                <a:latin typeface="Book Antiqua" charset="0"/>
              </a:rPr>
              <a:t>Are looking for balanced, interesting careers.  Libraries can offer many different aspects of technical involvement, face-to-face interactions, and research and learning opportunities.</a:t>
            </a:r>
          </a:p>
          <a:p>
            <a:pPr lvl="2" eaLnBrk="1" hangingPunct="1"/>
            <a:r>
              <a:rPr lang="en-US" sz="2000" dirty="0">
                <a:solidFill>
                  <a:schemeClr val="tx1"/>
                </a:solidFill>
                <a:latin typeface="Book Antiqua" charset="0"/>
              </a:rPr>
              <a:t>Look for the ability to move around internally in organizations</a:t>
            </a:r>
          </a:p>
          <a:p>
            <a:pPr eaLnBrk="1" hangingPunct="1">
              <a:buFont typeface="Arial" charset="0"/>
              <a:buNone/>
            </a:pPr>
            <a:endParaRPr lang="en-US" dirty="0">
              <a:latin typeface="Book Antiqua" charset="0"/>
            </a:endParaRPr>
          </a:p>
        </p:txBody>
      </p:sp>
      <p:sp>
        <p:nvSpPr>
          <p:cNvPr id="50179" name="TextBox 5"/>
          <p:cNvSpPr txBox="1">
            <a:spLocks noChangeArrowheads="1"/>
          </p:cNvSpPr>
          <p:nvPr/>
        </p:nvSpPr>
        <p:spPr bwMode="auto">
          <a:xfrm>
            <a:off x="6904038" y="6456363"/>
            <a:ext cx="5208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http://www.dol.gov/odep/documents/af4ecaa2_02c6_4f75_b9db_d39ad7754bb4.doc</a:t>
            </a:r>
          </a:p>
          <a:p>
            <a:pPr eaLnBrk="1" hangingPunct="1"/>
            <a:r>
              <a:rPr lang="en-US" sz="1000"/>
              <a:t>http://www.wisegeek.org/what-is-generation-x.htm</a:t>
            </a:r>
          </a:p>
        </p:txBody>
      </p:sp>
    </p:spTree>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327150" y="396875"/>
            <a:ext cx="9510713" cy="839788"/>
          </a:xfrm>
        </p:spPr>
        <p:txBody>
          <a:bodyPr/>
          <a:lstStyle/>
          <a:p>
            <a:pPr algn="ctr" eaLnBrk="1" hangingPunct="1"/>
            <a:r>
              <a:rPr lang="en-US" dirty="0">
                <a:solidFill>
                  <a:srgbClr val="323232"/>
                </a:solidFill>
                <a:latin typeface="Book Antiqua" charset="0"/>
              </a:rPr>
              <a:t>…and the respective </a:t>
            </a:r>
            <a:r>
              <a:rPr lang="en-US" dirty="0" smtClean="0">
                <a:solidFill>
                  <a:srgbClr val="323232"/>
                </a:solidFill>
                <a:latin typeface="Book Antiqua" charset="0"/>
              </a:rPr>
              <a:t>challenges</a:t>
            </a:r>
            <a:endParaRPr lang="en-US" dirty="0">
              <a:solidFill>
                <a:srgbClr val="323232"/>
              </a:solidFill>
              <a:latin typeface="Book Antiqua" charset="0"/>
            </a:endParaRPr>
          </a:p>
        </p:txBody>
      </p:sp>
      <p:sp>
        <p:nvSpPr>
          <p:cNvPr id="51202" name="Content Placeholder 2"/>
          <p:cNvSpPr>
            <a:spLocks noGrp="1"/>
          </p:cNvSpPr>
          <p:nvPr>
            <p:ph idx="1"/>
          </p:nvPr>
        </p:nvSpPr>
        <p:spPr>
          <a:xfrm>
            <a:off x="709612" y="1795463"/>
            <a:ext cx="10792687" cy="4127500"/>
          </a:xfrm>
        </p:spPr>
        <p:txBody>
          <a:bodyPr/>
          <a:lstStyle/>
          <a:p>
            <a:pPr eaLnBrk="1" hangingPunct="1"/>
            <a:r>
              <a:rPr lang="en-US" sz="2800" dirty="0" smtClean="0">
                <a:solidFill>
                  <a:srgbClr val="323232"/>
                </a:solidFill>
                <a:latin typeface="Book Antiqua" charset="0"/>
              </a:rPr>
              <a:t>This group has </a:t>
            </a:r>
            <a:r>
              <a:rPr lang="en-US" sz="2800" dirty="0">
                <a:solidFill>
                  <a:srgbClr val="323232"/>
                </a:solidFill>
                <a:latin typeface="Book Antiqua" charset="0"/>
              </a:rPr>
              <a:t>found itself lost between Older Workers who won’t or can’t leave the workplace and Millennials who are entering with the newest and most attractive </a:t>
            </a:r>
            <a:r>
              <a:rPr lang="en-US" sz="2800" dirty="0" smtClean="0">
                <a:solidFill>
                  <a:srgbClr val="323232"/>
                </a:solidFill>
                <a:latin typeface="Book Antiqua" charset="0"/>
              </a:rPr>
              <a:t>skills</a:t>
            </a:r>
          </a:p>
          <a:p>
            <a:pPr lvl="1" eaLnBrk="1" hangingPunct="1"/>
            <a:r>
              <a:rPr lang="en-US" sz="2600" dirty="0" smtClean="0">
                <a:solidFill>
                  <a:srgbClr val="323232"/>
                </a:solidFill>
                <a:latin typeface="Book Antiqua" charset="0"/>
              </a:rPr>
              <a:t>Being stuck in middle management can be stressful and demoralizing</a:t>
            </a:r>
            <a:endParaRPr lang="en-US" sz="2600" dirty="0">
              <a:solidFill>
                <a:srgbClr val="323232"/>
              </a:solidFill>
              <a:latin typeface="Book Antiqua" charset="0"/>
            </a:endParaRPr>
          </a:p>
          <a:p>
            <a:pPr eaLnBrk="1" hangingPunct="1"/>
            <a:r>
              <a:rPr lang="en-US" sz="2800" dirty="0">
                <a:solidFill>
                  <a:srgbClr val="323232"/>
                </a:solidFill>
                <a:latin typeface="Book Antiqua" charset="0"/>
              </a:rPr>
              <a:t>May have trouble communicating </a:t>
            </a:r>
            <a:r>
              <a:rPr lang="en-US" sz="2800" dirty="0" smtClean="0">
                <a:solidFill>
                  <a:srgbClr val="323232"/>
                </a:solidFill>
                <a:latin typeface="Book Antiqua" charset="0"/>
              </a:rPr>
              <a:t>workplace needs </a:t>
            </a:r>
            <a:r>
              <a:rPr lang="en-US" sz="2800" dirty="0" smtClean="0">
                <a:solidFill>
                  <a:srgbClr val="323232"/>
                </a:solidFill>
                <a:latin typeface="Book Antiqua" charset="0"/>
              </a:rPr>
              <a:t>with others</a:t>
            </a:r>
          </a:p>
          <a:p>
            <a:pPr lvl="1" eaLnBrk="1" hangingPunct="1"/>
            <a:r>
              <a:rPr lang="en-US" sz="2600" dirty="0" smtClean="0">
                <a:solidFill>
                  <a:srgbClr val="323232"/>
                </a:solidFill>
                <a:latin typeface="Book Antiqua" charset="0"/>
              </a:rPr>
              <a:t>Grew up under the Silent Generation and hardcore Boomers – who had no time for small fry concerns</a:t>
            </a:r>
            <a:r>
              <a:rPr lang="en-US" sz="2600" dirty="0" smtClean="0">
                <a:solidFill>
                  <a:srgbClr val="323232"/>
                </a:solidFill>
                <a:latin typeface="Book Antiqua" charset="0"/>
              </a:rPr>
              <a:t> </a:t>
            </a:r>
            <a:endParaRPr lang="en-US" sz="2600" dirty="0">
              <a:solidFill>
                <a:srgbClr val="323232"/>
              </a:solidFill>
              <a:latin typeface="Book Antiqua" charset="0"/>
            </a:endParaRPr>
          </a:p>
          <a:p>
            <a:pPr eaLnBrk="1" hangingPunct="1"/>
            <a:endParaRPr lang="en-US" sz="2800" dirty="0">
              <a:latin typeface="Book Antiqua" charset="0"/>
            </a:endParaRPr>
          </a:p>
          <a:p>
            <a:pPr eaLnBrk="1" hangingPunct="1"/>
            <a:endParaRPr lang="en-US" dirty="0">
              <a:latin typeface="Book Antiqua" charset="0"/>
            </a:endParaRPr>
          </a:p>
        </p:txBody>
      </p:sp>
      <p:sp>
        <p:nvSpPr>
          <p:cNvPr id="51203" name="TextBox 3"/>
          <p:cNvSpPr txBox="1">
            <a:spLocks noChangeArrowheads="1"/>
          </p:cNvSpPr>
          <p:nvPr/>
        </p:nvSpPr>
        <p:spPr bwMode="auto">
          <a:xfrm>
            <a:off x="6904038" y="6569075"/>
            <a:ext cx="5208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http://www.dol.gov/odep/documents/af4ecaa2_02c6_4f75_b9db_d39ad7754bb4.doc</a:t>
            </a:r>
          </a:p>
        </p:txBody>
      </p:sp>
    </p:spTree>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0850" y="396875"/>
            <a:ext cx="11198225" cy="906463"/>
          </a:xfrm>
        </p:spPr>
        <p:txBody>
          <a:bodyPr/>
          <a:lstStyle/>
          <a:p>
            <a:pPr algn="ctr" eaLnBrk="1" hangingPunct="1"/>
            <a:r>
              <a:rPr lang="en-US" sz="4000">
                <a:latin typeface="Book Antiqua" charset="0"/>
              </a:rPr>
              <a:t>Turn to your left and say, </a:t>
            </a:r>
            <a:r>
              <a:rPr lang="ja-JP" altLang="en-US" sz="4000">
                <a:latin typeface="Book Antiqua" charset="0"/>
              </a:rPr>
              <a:t>“</a:t>
            </a:r>
            <a:r>
              <a:rPr lang="en-US" altLang="ja-JP" sz="4000">
                <a:latin typeface="Book Antiqua" charset="0"/>
              </a:rPr>
              <a:t>Good morning!</a:t>
            </a:r>
            <a:r>
              <a:rPr lang="ja-JP" altLang="en-US" sz="4000">
                <a:latin typeface="Book Antiqua" charset="0"/>
              </a:rPr>
              <a:t>”</a:t>
            </a:r>
            <a:endParaRPr lang="en-US" sz="4000">
              <a:latin typeface="Book Antiqua" charset="0"/>
            </a:endParaRPr>
          </a:p>
        </p:txBody>
      </p:sp>
      <p:sp>
        <p:nvSpPr>
          <p:cNvPr id="18434" name="Content Placeholder 2"/>
          <p:cNvSpPr>
            <a:spLocks noGrp="1"/>
          </p:cNvSpPr>
          <p:nvPr>
            <p:ph idx="1"/>
          </p:nvPr>
        </p:nvSpPr>
        <p:spPr>
          <a:xfrm>
            <a:off x="1431925" y="2490788"/>
            <a:ext cx="8772525" cy="3141662"/>
          </a:xfrm>
        </p:spPr>
        <p:txBody>
          <a:bodyPr/>
          <a:lstStyle/>
          <a:p>
            <a:pPr marL="501650" indent="-457200" eaLnBrk="1" hangingPunct="1">
              <a:buFont typeface="Book Antiqua" charset="0"/>
              <a:buAutoNum type="arabicPeriod"/>
            </a:pPr>
            <a:r>
              <a:rPr lang="en-US" sz="2400" b="1">
                <a:latin typeface="Book Antiqua" charset="0"/>
              </a:rPr>
              <a:t>Name</a:t>
            </a:r>
          </a:p>
          <a:p>
            <a:pPr marL="501650" indent="-457200" eaLnBrk="1" hangingPunct="1">
              <a:buFont typeface="Book Antiqua" charset="0"/>
              <a:buAutoNum type="arabicPeriod"/>
            </a:pPr>
            <a:r>
              <a:rPr lang="en-US" sz="2400" b="1">
                <a:latin typeface="Book Antiqua" charset="0"/>
              </a:rPr>
              <a:t>Institutional affiliation or workplace</a:t>
            </a:r>
          </a:p>
          <a:p>
            <a:pPr marL="501650" indent="-457200" eaLnBrk="1" hangingPunct="1">
              <a:buFont typeface="Book Antiqua" charset="0"/>
              <a:buAutoNum type="arabicPeriod"/>
            </a:pPr>
            <a:r>
              <a:rPr lang="en-US" sz="2400" b="1">
                <a:latin typeface="Book Antiqua" charset="0"/>
              </a:rPr>
              <a:t>Job title</a:t>
            </a:r>
          </a:p>
          <a:p>
            <a:pPr marL="501650" indent="-457200" eaLnBrk="1" hangingPunct="1">
              <a:buFont typeface="Book Antiqua" charset="0"/>
              <a:buAutoNum type="arabicPeriod"/>
            </a:pPr>
            <a:r>
              <a:rPr lang="en-US" sz="2400" b="1">
                <a:latin typeface="Book Antiqua" charset="0"/>
              </a:rPr>
              <a:t>Personal definition of an </a:t>
            </a:r>
            <a:r>
              <a:rPr lang="ja-JP" altLang="en-US" sz="2400" b="1">
                <a:latin typeface="Book Antiqua" charset="0"/>
              </a:rPr>
              <a:t>“</a:t>
            </a:r>
            <a:r>
              <a:rPr lang="en-US" altLang="ja-JP" sz="2400" b="1">
                <a:latin typeface="Book Antiqua" charset="0"/>
              </a:rPr>
              <a:t>older worker</a:t>
            </a:r>
            <a:r>
              <a:rPr lang="ja-JP" altLang="en-US" sz="2400" b="1">
                <a:latin typeface="Book Antiqua" charset="0"/>
              </a:rPr>
              <a:t>”</a:t>
            </a:r>
            <a:endParaRPr lang="en-US" altLang="ja-JP" sz="2400" b="1">
              <a:latin typeface="Book Antiqua" charset="0"/>
            </a:endParaRPr>
          </a:p>
          <a:p>
            <a:pPr marL="501650" indent="-457200" eaLnBrk="1" hangingPunct="1">
              <a:buFont typeface="Book Antiqua" charset="0"/>
              <a:buAutoNum type="arabicPeriod"/>
            </a:pPr>
            <a:r>
              <a:rPr lang="en-US" sz="2400" b="1">
                <a:latin typeface="Book Antiqua" charset="0"/>
              </a:rPr>
              <a:t>Opinion of what</a:t>
            </a:r>
            <a:r>
              <a:rPr lang="ja-JP" altLang="en-US" sz="2400" b="1">
                <a:latin typeface="Book Antiqua" charset="0"/>
              </a:rPr>
              <a:t>’</a:t>
            </a:r>
            <a:r>
              <a:rPr lang="en-US" altLang="ja-JP" sz="2400" b="1">
                <a:latin typeface="Book Antiqua" charset="0"/>
              </a:rPr>
              <a:t>s the biggest challenge for older workers who are employed in libraries</a:t>
            </a:r>
            <a:endParaRPr lang="en-US" sz="2400" b="1">
              <a:latin typeface="Book Antiqua" charset="0"/>
            </a:endParaRPr>
          </a:p>
        </p:txBody>
      </p:sp>
      <p:sp>
        <p:nvSpPr>
          <p:cNvPr id="18435" name="TextBox 3"/>
          <p:cNvSpPr txBox="1">
            <a:spLocks noChangeArrowheads="1"/>
          </p:cNvSpPr>
          <p:nvPr/>
        </p:nvSpPr>
        <p:spPr bwMode="auto">
          <a:xfrm>
            <a:off x="3300413" y="1563688"/>
            <a:ext cx="534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2000"/>
              <a:t>You have 2 minutes to ask for your partner</a:t>
            </a:r>
            <a:r>
              <a:rPr lang="ja-JP" altLang="en-US" sz="2000"/>
              <a:t>’</a:t>
            </a:r>
            <a:r>
              <a:rPr lang="en-US" altLang="ja-JP" sz="2000"/>
              <a:t>s:</a:t>
            </a:r>
            <a:endParaRPr lang="en-US" sz="2000"/>
          </a:p>
        </p:txBody>
      </p:sp>
      <p:sp>
        <p:nvSpPr>
          <p:cNvPr id="18436" name="TextBox 5"/>
          <p:cNvSpPr txBox="1">
            <a:spLocks noChangeArrowheads="1"/>
          </p:cNvSpPr>
          <p:nvPr/>
        </p:nvSpPr>
        <p:spPr bwMode="auto">
          <a:xfrm>
            <a:off x="5340350" y="5667375"/>
            <a:ext cx="5599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3600" b="1">
                <a:solidFill>
                  <a:srgbClr val="C00000"/>
                </a:solidFill>
                <a:latin typeface="MV Boli" charset="0"/>
                <a:cs typeface="MV Boli" charset="0"/>
              </a:rPr>
              <a:t>Be prepared to share #5!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201613"/>
            <a:ext cx="9509125" cy="474662"/>
          </a:xfrm>
        </p:spPr>
        <p:txBody>
          <a:bodyPr rtlCol="0">
            <a:normAutofit fontScale="90000"/>
          </a:bodyPr>
          <a:lstStyle/>
          <a:p>
            <a:pPr algn="ctr" eaLnBrk="1" fontAlgn="auto" hangingPunct="1">
              <a:spcAft>
                <a:spcPts val="0"/>
              </a:spcAft>
              <a:defRPr/>
            </a:pPr>
            <a:r>
              <a:rPr lang="en-US" dirty="0" smtClean="0">
                <a:ea typeface="+mj-ea"/>
                <a:cs typeface="+mj-cs"/>
              </a:rPr>
              <a:t>Learning Preference Differences</a:t>
            </a:r>
            <a:endParaRPr lang="en-US" dirty="0">
              <a:ea typeface="+mj-ea"/>
              <a:cs typeface="+mj-cs"/>
            </a:endParaRPr>
          </a:p>
        </p:txBody>
      </p:sp>
      <p:sp>
        <p:nvSpPr>
          <p:cNvPr id="52226" name="Content Placeholder 2"/>
          <p:cNvSpPr>
            <a:spLocks noGrp="1"/>
          </p:cNvSpPr>
          <p:nvPr>
            <p:ph sz="half" idx="1"/>
          </p:nvPr>
        </p:nvSpPr>
        <p:spPr>
          <a:xfrm>
            <a:off x="0" y="1598613"/>
            <a:ext cx="4572000" cy="4124325"/>
          </a:xfrm>
        </p:spPr>
        <p:txBody>
          <a:bodyPr/>
          <a:lstStyle/>
          <a:p>
            <a:pPr eaLnBrk="1" hangingPunct="1">
              <a:lnSpc>
                <a:spcPct val="80000"/>
              </a:lnSpc>
            </a:pPr>
            <a:r>
              <a:rPr lang="en-US" sz="1700">
                <a:latin typeface="Book Antiqua" charset="0"/>
              </a:rPr>
              <a:t>Want time to digest information after receipt</a:t>
            </a:r>
          </a:p>
          <a:p>
            <a:pPr eaLnBrk="1" hangingPunct="1">
              <a:lnSpc>
                <a:spcPct val="80000"/>
              </a:lnSpc>
            </a:pPr>
            <a:r>
              <a:rPr lang="en-US" sz="1700">
                <a:latin typeface="Book Antiqua" charset="0"/>
              </a:rPr>
              <a:t>Prefer step-by-step, task-oriented processes</a:t>
            </a:r>
          </a:p>
          <a:p>
            <a:pPr eaLnBrk="1" hangingPunct="1">
              <a:lnSpc>
                <a:spcPct val="80000"/>
              </a:lnSpc>
            </a:pPr>
            <a:r>
              <a:rPr lang="en-US" sz="1700">
                <a:latin typeface="Book Antiqua" charset="0"/>
              </a:rPr>
              <a:t>Read text first, review graphics as supplemental materials</a:t>
            </a:r>
          </a:p>
          <a:p>
            <a:pPr eaLnBrk="1" hangingPunct="1">
              <a:lnSpc>
                <a:spcPct val="80000"/>
              </a:lnSpc>
            </a:pPr>
            <a:r>
              <a:rPr lang="en-US" sz="1700">
                <a:latin typeface="Book Antiqua" charset="0"/>
              </a:rPr>
              <a:t>Like individual responsibilities </a:t>
            </a:r>
          </a:p>
          <a:p>
            <a:pPr eaLnBrk="1" hangingPunct="1">
              <a:lnSpc>
                <a:spcPct val="80000"/>
              </a:lnSpc>
            </a:pPr>
            <a:r>
              <a:rPr lang="en-US" sz="1700">
                <a:latin typeface="Book Antiqua" charset="0"/>
              </a:rPr>
              <a:t>Teacher-centered learning, with teacher as </a:t>
            </a:r>
            <a:r>
              <a:rPr lang="ja-JP" altLang="en-US" sz="1700">
                <a:latin typeface="Book Antiqua" charset="0"/>
              </a:rPr>
              <a:t>“</a:t>
            </a:r>
            <a:r>
              <a:rPr lang="en-US" altLang="ja-JP" sz="1700">
                <a:latin typeface="Book Antiqua" charset="0"/>
              </a:rPr>
              <a:t>sage</a:t>
            </a:r>
            <a:r>
              <a:rPr lang="ja-JP" altLang="en-US" sz="1700">
                <a:latin typeface="Book Antiqua" charset="0"/>
              </a:rPr>
              <a:t>”</a:t>
            </a:r>
            <a:endParaRPr lang="en-US" altLang="ja-JP" sz="1700">
              <a:latin typeface="Book Antiqua" charset="0"/>
            </a:endParaRPr>
          </a:p>
          <a:p>
            <a:pPr eaLnBrk="1" hangingPunct="1">
              <a:lnSpc>
                <a:spcPct val="80000"/>
              </a:lnSpc>
            </a:pPr>
            <a:r>
              <a:rPr lang="en-US" sz="1700">
                <a:latin typeface="Book Antiqua" charset="0"/>
              </a:rPr>
              <a:t>Want purpose of instruction before it begins</a:t>
            </a:r>
          </a:p>
          <a:p>
            <a:pPr lvl="1" eaLnBrk="1" hangingPunct="1">
              <a:lnSpc>
                <a:spcPct val="80000"/>
              </a:lnSpc>
            </a:pPr>
            <a:r>
              <a:rPr lang="en-US" sz="1500">
                <a:latin typeface="Book Antiqua" charset="0"/>
              </a:rPr>
              <a:t>Use to construct logical sequences</a:t>
            </a:r>
          </a:p>
        </p:txBody>
      </p:sp>
      <p:sp>
        <p:nvSpPr>
          <p:cNvPr id="52227" name="Title 1"/>
          <p:cNvSpPr txBox="1">
            <a:spLocks/>
          </p:cNvSpPr>
          <p:nvPr/>
        </p:nvSpPr>
        <p:spPr bwMode="auto">
          <a:xfrm>
            <a:off x="-765175" y="769938"/>
            <a:ext cx="40274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lnSpc>
                <a:spcPct val="90000"/>
              </a:lnSpc>
            </a:pPr>
            <a:r>
              <a:rPr lang="en-US" sz="3400" b="1"/>
              <a:t>        Older Workers</a:t>
            </a:r>
          </a:p>
        </p:txBody>
      </p:sp>
      <p:sp>
        <p:nvSpPr>
          <p:cNvPr id="52228" name="TextBox 7"/>
          <p:cNvSpPr txBox="1">
            <a:spLocks noChangeArrowheads="1"/>
          </p:cNvSpPr>
          <p:nvPr/>
        </p:nvSpPr>
        <p:spPr bwMode="auto">
          <a:xfrm>
            <a:off x="8162925" y="6519863"/>
            <a:ext cx="394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http://niso.kavi.com/news/events/niso/.../MEC06-01-Breeding.pdf</a:t>
            </a:r>
          </a:p>
        </p:txBody>
      </p:sp>
      <p:pic>
        <p:nvPicPr>
          <p:cNvPr id="52229" name="Picture 2" descr="http://static.thesocietypages.org/graphicsociology/files/2011/10/01-generations-pew-age-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550" y="1560513"/>
            <a:ext cx="753745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ame 8"/>
          <p:cNvSpPr/>
          <p:nvPr/>
        </p:nvSpPr>
        <p:spPr>
          <a:xfrm>
            <a:off x="4748213" y="3679825"/>
            <a:ext cx="7443787" cy="1227138"/>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2231" name="TextBox 9"/>
          <p:cNvSpPr txBox="1">
            <a:spLocks noChangeArrowheads="1"/>
          </p:cNvSpPr>
          <p:nvPr/>
        </p:nvSpPr>
        <p:spPr bwMode="auto">
          <a:xfrm>
            <a:off x="5888038" y="3132138"/>
            <a:ext cx="1414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en-US" b="1">
                <a:solidFill>
                  <a:srgbClr val="FF0000"/>
                </a:solidFill>
              </a:rPr>
              <a:t>55 &amp; up</a:t>
            </a:r>
          </a:p>
        </p:txBody>
      </p:sp>
    </p:spTree>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235075" y="223838"/>
            <a:ext cx="9509125" cy="839787"/>
          </a:xfrm>
        </p:spPr>
        <p:txBody>
          <a:bodyPr/>
          <a:lstStyle/>
          <a:p>
            <a:pPr algn="ctr" eaLnBrk="1" hangingPunct="1"/>
            <a:r>
              <a:rPr lang="en-US" sz="3600">
                <a:latin typeface="Book Antiqua" charset="0"/>
              </a:rPr>
              <a:t>Why older workers work out for libraries</a:t>
            </a:r>
          </a:p>
        </p:txBody>
      </p:sp>
      <p:sp>
        <p:nvSpPr>
          <p:cNvPr id="3" name="Content Placeholder 2"/>
          <p:cNvSpPr>
            <a:spLocks noGrp="1"/>
          </p:cNvSpPr>
          <p:nvPr>
            <p:ph idx="1"/>
          </p:nvPr>
        </p:nvSpPr>
        <p:spPr>
          <a:xfrm>
            <a:off x="1327150" y="1562100"/>
            <a:ext cx="9510713" cy="4129088"/>
          </a:xfrm>
        </p:spPr>
        <p:txBody>
          <a:bodyPr>
            <a:normAutofit fontScale="92500" lnSpcReduction="10000"/>
          </a:bodyPr>
          <a:lstStyle/>
          <a:p>
            <a:pPr eaLnBrk="1" hangingPunct="1">
              <a:defRPr/>
            </a:pPr>
            <a:r>
              <a:rPr lang="en-US" altLang="ja-JP" sz="2400" dirty="0" smtClean="0">
                <a:latin typeface="Book Antiqua" charset="0"/>
                <a:cs typeface="+mn-cs"/>
              </a:rPr>
              <a:t>Make up over 65% of library workforce</a:t>
            </a:r>
            <a:endParaRPr lang="en-US" sz="2400" dirty="0" smtClean="0">
              <a:latin typeface="Book Antiqua" charset="0"/>
              <a:cs typeface="+mn-cs"/>
            </a:endParaRPr>
          </a:p>
          <a:p>
            <a:pPr eaLnBrk="1" hangingPunct="1">
              <a:defRPr/>
            </a:pPr>
            <a:r>
              <a:rPr lang="en-US" sz="2400" dirty="0" smtClean="0">
                <a:latin typeface="Book Antiqua" charset="0"/>
                <a:cs typeface="+mn-cs"/>
              </a:rPr>
              <a:t>Willing </a:t>
            </a:r>
            <a:r>
              <a:rPr lang="en-US" sz="2400" dirty="0">
                <a:latin typeface="Book Antiqua" charset="0"/>
                <a:cs typeface="+mn-cs"/>
              </a:rPr>
              <a:t>to work different, fluctuating schedules</a:t>
            </a:r>
          </a:p>
          <a:p>
            <a:pPr eaLnBrk="1" hangingPunct="1">
              <a:defRPr/>
            </a:pPr>
            <a:r>
              <a:rPr lang="en-US" sz="2400" dirty="0">
                <a:latin typeface="Book Antiqua" charset="0"/>
                <a:cs typeface="+mn-cs"/>
              </a:rPr>
              <a:t>More willing to serve as mentors</a:t>
            </a:r>
          </a:p>
          <a:p>
            <a:pPr eaLnBrk="1" hangingPunct="1">
              <a:defRPr/>
            </a:pPr>
            <a:r>
              <a:rPr lang="en-US" sz="2400" dirty="0">
                <a:latin typeface="Book Antiqua" charset="0"/>
                <a:cs typeface="+mn-cs"/>
              </a:rPr>
              <a:t>Invaluable experience</a:t>
            </a:r>
          </a:p>
          <a:p>
            <a:pPr eaLnBrk="1" hangingPunct="1">
              <a:defRPr/>
            </a:pPr>
            <a:r>
              <a:rPr lang="en-US" sz="2400" dirty="0">
                <a:latin typeface="Book Antiqua" charset="0"/>
                <a:cs typeface="+mn-cs"/>
              </a:rPr>
              <a:t>High retention rates</a:t>
            </a:r>
          </a:p>
          <a:p>
            <a:pPr lvl="1" eaLnBrk="1" hangingPunct="1">
              <a:defRPr/>
            </a:pPr>
            <a:r>
              <a:rPr lang="en-US" sz="2000" dirty="0">
                <a:latin typeface="Book Antiqua" charset="0"/>
              </a:rPr>
              <a:t>55% likely to stay with current employer for next 5 years</a:t>
            </a:r>
          </a:p>
          <a:p>
            <a:pPr eaLnBrk="1" hangingPunct="1">
              <a:defRPr/>
            </a:pPr>
            <a:r>
              <a:rPr lang="en-US" sz="2400" dirty="0">
                <a:latin typeface="Book Antiqua" charset="0"/>
                <a:cs typeface="+mn-cs"/>
              </a:rPr>
              <a:t>Least likely group to feel </a:t>
            </a:r>
            <a:r>
              <a:rPr lang="ja-JP" altLang="en-US" sz="2400" dirty="0">
                <a:latin typeface="Book Antiqua" charset="0"/>
                <a:cs typeface="+mn-cs"/>
              </a:rPr>
              <a:t>“</a:t>
            </a:r>
            <a:r>
              <a:rPr lang="en-US" sz="2400" dirty="0">
                <a:latin typeface="Book Antiqua" charset="0"/>
                <a:cs typeface="+mn-cs"/>
              </a:rPr>
              <a:t>burned out</a:t>
            </a:r>
            <a:r>
              <a:rPr lang="ja-JP" altLang="en-US" sz="2400" dirty="0" smtClean="0">
                <a:latin typeface="Book Antiqua" charset="0"/>
                <a:cs typeface="+mn-cs"/>
              </a:rPr>
              <a:t>”</a:t>
            </a:r>
            <a:endParaRPr lang="en-US" altLang="ja-JP" sz="2400" dirty="0" smtClean="0">
              <a:latin typeface="Book Antiqua" charset="0"/>
              <a:cs typeface="+mn-cs"/>
            </a:endParaRPr>
          </a:p>
          <a:p>
            <a:pPr eaLnBrk="1" hangingPunct="1">
              <a:defRPr/>
            </a:pPr>
            <a:r>
              <a:rPr lang="en-US" sz="2400" dirty="0" smtClean="0">
                <a:latin typeface="Book Antiqua" charset="0"/>
                <a:cs typeface="+mn-cs"/>
              </a:rPr>
              <a:t>Surveys indicate Boomers </a:t>
            </a:r>
            <a:r>
              <a:rPr lang="ja-JP" altLang="en-US" sz="2400" dirty="0" smtClean="0">
                <a:latin typeface="Book Antiqua" charset="0"/>
                <a:cs typeface="+mn-cs"/>
              </a:rPr>
              <a:t>“</a:t>
            </a:r>
            <a:r>
              <a:rPr lang="en-US" sz="2400" dirty="0" smtClean="0">
                <a:latin typeface="Book Antiqua" charset="0"/>
                <a:cs typeface="+mn-cs"/>
              </a:rPr>
              <a:t>live to work</a:t>
            </a:r>
            <a:r>
              <a:rPr lang="ja-JP" altLang="en-US" sz="2400" dirty="0" smtClean="0">
                <a:latin typeface="Book Antiqua" charset="0"/>
                <a:cs typeface="+mn-cs"/>
              </a:rPr>
              <a:t>”</a:t>
            </a:r>
            <a:r>
              <a:rPr lang="en-US" sz="2400" dirty="0" smtClean="0">
                <a:latin typeface="Book Antiqua" charset="0"/>
                <a:cs typeface="+mn-cs"/>
              </a:rPr>
              <a:t> and created the 60 hour work week</a:t>
            </a:r>
          </a:p>
          <a:p>
            <a:pPr eaLnBrk="1" hangingPunct="1">
              <a:defRPr/>
            </a:pPr>
            <a:endParaRPr lang="en-US" sz="2400" dirty="0">
              <a:latin typeface="Book Antiqua" charset="0"/>
              <a:cs typeface="+mn-cs"/>
            </a:endParaRPr>
          </a:p>
          <a:p>
            <a:pPr eaLnBrk="1" hangingPunct="1">
              <a:buFont typeface="Arial" charset="0"/>
              <a:buNone/>
              <a:defRPr/>
            </a:pPr>
            <a:endParaRPr lang="en-US" dirty="0">
              <a:latin typeface="Book Antiqua" charset="0"/>
              <a:cs typeface="+mn-cs"/>
            </a:endParaRPr>
          </a:p>
        </p:txBody>
      </p:sp>
      <p:sp>
        <p:nvSpPr>
          <p:cNvPr id="53251" name="TextBox 5"/>
          <p:cNvSpPr txBox="1">
            <a:spLocks noChangeArrowheads="1"/>
          </p:cNvSpPr>
          <p:nvPr/>
        </p:nvSpPr>
        <p:spPr bwMode="auto">
          <a:xfrm>
            <a:off x="6557963" y="6456363"/>
            <a:ext cx="5208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http://www.dol.gov/odep/documents/af4ecaa2_02c6_4f75_b9db_d39ad7754bb4.doc</a:t>
            </a:r>
          </a:p>
          <a:p>
            <a:pPr eaLnBrk="1" hangingPunct="1"/>
            <a:r>
              <a:rPr lang="en-US" sz="1000"/>
              <a:t>http://www.nasra.org/resources/aarpexecsumm.pdf.</a:t>
            </a:r>
          </a:p>
        </p:txBody>
      </p:sp>
      <p:sp>
        <p:nvSpPr>
          <p:cNvPr id="53252" name="TextBox 6"/>
          <p:cNvSpPr txBox="1">
            <a:spLocks noChangeArrowheads="1"/>
          </p:cNvSpPr>
          <p:nvPr/>
        </p:nvSpPr>
        <p:spPr bwMode="auto">
          <a:xfrm>
            <a:off x="6562725" y="5959475"/>
            <a:ext cx="5989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ALA Survey from 2009: </a:t>
            </a:r>
            <a:br>
              <a:rPr lang="en-US" sz="1000"/>
            </a:br>
            <a:r>
              <a:rPr lang="en-US" sz="1000"/>
              <a:t>http://listsmart.osl.state.or.us/pipermail/libs-or/2009.../007814.html</a:t>
            </a:r>
          </a:p>
          <a:p>
            <a:pPr eaLnBrk="1" hangingPunct="1"/>
            <a:r>
              <a:rPr lang="en-US" sz="1000"/>
              <a:t>http://www.scribd.com/doc/15132651/Life-in-the-Baby-Boomer-library-world-a-survival-guide</a:t>
            </a:r>
          </a:p>
        </p:txBody>
      </p:sp>
    </p:spTree>
  </p:cSld>
  <p:clrMapOvr>
    <a:masterClrMapping/>
  </p:clrMapOvr>
  <p:transition xmlns:p14="http://schemas.microsoft.com/office/powerpoint/2010/mai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327150" y="396875"/>
            <a:ext cx="9510713" cy="839788"/>
          </a:xfrm>
        </p:spPr>
        <p:txBody>
          <a:bodyPr/>
          <a:lstStyle/>
          <a:p>
            <a:pPr algn="ctr" eaLnBrk="1" hangingPunct="1"/>
            <a:r>
              <a:rPr lang="en-US">
                <a:latin typeface="Book Antiqua" charset="0"/>
              </a:rPr>
              <a:t>…and the respective challenges</a:t>
            </a:r>
          </a:p>
        </p:txBody>
      </p:sp>
      <p:sp>
        <p:nvSpPr>
          <p:cNvPr id="54274" name="Content Placeholder 2"/>
          <p:cNvSpPr>
            <a:spLocks noGrp="1"/>
          </p:cNvSpPr>
          <p:nvPr>
            <p:ph idx="1"/>
          </p:nvPr>
        </p:nvSpPr>
        <p:spPr>
          <a:xfrm>
            <a:off x="709613" y="1795463"/>
            <a:ext cx="10140950" cy="4127500"/>
          </a:xfrm>
        </p:spPr>
        <p:txBody>
          <a:bodyPr/>
          <a:lstStyle/>
          <a:p>
            <a:pPr eaLnBrk="1" hangingPunct="1"/>
            <a:r>
              <a:rPr lang="en-US" sz="2800">
                <a:latin typeface="Book Antiqua" charset="0"/>
              </a:rPr>
              <a:t>Employers worried about </a:t>
            </a:r>
            <a:r>
              <a:rPr lang="ja-JP" altLang="en-US" sz="2800">
                <a:latin typeface="Book Antiqua" charset="0"/>
              </a:rPr>
              <a:t>“</a:t>
            </a:r>
            <a:r>
              <a:rPr lang="en-US" altLang="ja-JP" sz="2800">
                <a:latin typeface="Book Antiqua" charset="0"/>
              </a:rPr>
              <a:t>brain drain</a:t>
            </a:r>
            <a:r>
              <a:rPr lang="ja-JP" altLang="en-US" sz="2800">
                <a:latin typeface="Book Antiqua" charset="0"/>
              </a:rPr>
              <a:t>”</a:t>
            </a:r>
            <a:r>
              <a:rPr lang="en-US" altLang="ja-JP" sz="2800">
                <a:latin typeface="Book Antiqua" charset="0"/>
              </a:rPr>
              <a:t> of aging, highly skilled workers</a:t>
            </a:r>
          </a:p>
          <a:p>
            <a:pPr eaLnBrk="1" hangingPunct="1"/>
            <a:r>
              <a:rPr lang="en-US" sz="2800">
                <a:latin typeface="Book Antiqua" charset="0"/>
              </a:rPr>
              <a:t>Higher costs of employment, related to earnings, health insurance, and pensions</a:t>
            </a:r>
          </a:p>
          <a:p>
            <a:pPr eaLnBrk="1" hangingPunct="1"/>
            <a:r>
              <a:rPr lang="en-US" sz="2800">
                <a:latin typeface="Book Antiqua" charset="0"/>
              </a:rPr>
              <a:t>Less likely to maintain and upgrade skills</a:t>
            </a:r>
          </a:p>
          <a:p>
            <a:pPr eaLnBrk="1" hangingPunct="1"/>
            <a:r>
              <a:rPr lang="en-US" sz="2800">
                <a:latin typeface="Book Antiqua" charset="0"/>
              </a:rPr>
              <a:t>Expect to encounter and feel that they are experiencing </a:t>
            </a:r>
            <a:br>
              <a:rPr lang="en-US" sz="2800">
                <a:latin typeface="Book Antiqua" charset="0"/>
              </a:rPr>
            </a:br>
            <a:r>
              <a:rPr lang="ja-JP" altLang="en-US" sz="2800">
                <a:latin typeface="Book Antiqua" charset="0"/>
              </a:rPr>
              <a:t>“</a:t>
            </a:r>
            <a:r>
              <a:rPr lang="en-US" altLang="ja-JP" sz="2800">
                <a:latin typeface="Book Antiqua" charset="0"/>
              </a:rPr>
              <a:t>age bias</a:t>
            </a:r>
            <a:r>
              <a:rPr lang="ja-JP" altLang="en-US" sz="2800">
                <a:latin typeface="Book Antiqua" charset="0"/>
              </a:rPr>
              <a:t>”</a:t>
            </a:r>
            <a:endParaRPr lang="en-US" altLang="ja-JP" sz="2800">
              <a:latin typeface="Book Antiqua" charset="0"/>
            </a:endParaRPr>
          </a:p>
          <a:p>
            <a:pPr eaLnBrk="1" hangingPunct="1"/>
            <a:endParaRPr lang="en-US">
              <a:latin typeface="Book Antiqua" charset="0"/>
            </a:endParaRPr>
          </a:p>
        </p:txBody>
      </p:sp>
      <p:sp>
        <p:nvSpPr>
          <p:cNvPr id="54275" name="TextBox 3"/>
          <p:cNvSpPr txBox="1">
            <a:spLocks noChangeArrowheads="1"/>
          </p:cNvSpPr>
          <p:nvPr/>
        </p:nvSpPr>
        <p:spPr bwMode="auto">
          <a:xfrm>
            <a:off x="6904038" y="6569075"/>
            <a:ext cx="5208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http://www.dol.gov/odep/documents/af4ecaa2_02c6_4f75_b9db_d39ad7754bb4.doc</a:t>
            </a:r>
          </a:p>
        </p:txBody>
      </p:sp>
    </p:spTree>
  </p:cSld>
  <p:clrMapOvr>
    <a:masterClrMapping/>
  </p:clrMapOvr>
  <p:transition xmlns:p14="http://schemas.microsoft.com/office/powerpoint/2010/mai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327150" y="255588"/>
            <a:ext cx="9510713" cy="976312"/>
          </a:xfrm>
        </p:spPr>
        <p:txBody>
          <a:bodyPr/>
          <a:lstStyle/>
          <a:p>
            <a:pPr algn="ctr" eaLnBrk="1" hangingPunct="1"/>
            <a:r>
              <a:rPr lang="en-US">
                <a:latin typeface="Book Antiqua" charset="0"/>
              </a:rPr>
              <a:t>Why Older Workers Aren’t Going Anywhere</a:t>
            </a:r>
          </a:p>
        </p:txBody>
      </p:sp>
      <p:sp>
        <p:nvSpPr>
          <p:cNvPr id="55298" name="Content Placeholder 2"/>
          <p:cNvSpPr>
            <a:spLocks noGrp="1"/>
          </p:cNvSpPr>
          <p:nvPr>
            <p:ph idx="1"/>
          </p:nvPr>
        </p:nvSpPr>
        <p:spPr>
          <a:xfrm>
            <a:off x="709613" y="1570038"/>
            <a:ext cx="10704512" cy="4546600"/>
          </a:xfrm>
        </p:spPr>
        <p:txBody>
          <a:bodyPr/>
          <a:lstStyle/>
          <a:p>
            <a:pPr eaLnBrk="1" hangingPunct="1"/>
            <a:r>
              <a:rPr lang="en-US" sz="2200">
                <a:latin typeface="Book Antiqua" charset="0"/>
              </a:rPr>
              <a:t>Percentage of retirees with part-time jobs is on the rise</a:t>
            </a:r>
          </a:p>
          <a:p>
            <a:pPr lvl="1" eaLnBrk="1" hangingPunct="1"/>
            <a:r>
              <a:rPr lang="en-US">
                <a:latin typeface="Book Antiqua" charset="0"/>
              </a:rPr>
              <a:t>84% of employers expect older workers to transition to part-time after retirement</a:t>
            </a:r>
          </a:p>
          <a:p>
            <a:pPr lvl="1" eaLnBrk="1" hangingPunct="1"/>
            <a:r>
              <a:rPr lang="en-US">
                <a:latin typeface="Book Antiqua" charset="0"/>
              </a:rPr>
              <a:t>Accurately believe that full retirement creates a barrier to returning to workforce </a:t>
            </a:r>
          </a:p>
          <a:p>
            <a:pPr lvl="1" eaLnBrk="1" hangingPunct="1"/>
            <a:r>
              <a:rPr lang="en-US">
                <a:latin typeface="Book Antiqua" charset="0"/>
              </a:rPr>
              <a:t>71% believe older workers are first to be laid off during workforce reduction</a:t>
            </a:r>
          </a:p>
          <a:p>
            <a:pPr lvl="1" eaLnBrk="1" hangingPunct="1"/>
            <a:r>
              <a:rPr lang="en-US">
                <a:latin typeface="Book Antiqua" charset="0"/>
              </a:rPr>
              <a:t>86% believe that laid off younger workers are more likely to find new employment</a:t>
            </a:r>
          </a:p>
          <a:p>
            <a:pPr eaLnBrk="1" hangingPunct="1"/>
            <a:r>
              <a:rPr lang="en-US" sz="2200">
                <a:latin typeface="Book Antiqua" charset="0"/>
              </a:rPr>
              <a:t>2003 AARP survey: 46% of pre-retiree plan to work part-time during retirement</a:t>
            </a:r>
          </a:p>
          <a:p>
            <a:pPr lvl="1" eaLnBrk="1" hangingPunct="1"/>
            <a:r>
              <a:rPr lang="en-US">
                <a:latin typeface="Book Antiqua" charset="0"/>
              </a:rPr>
              <a:t>Harris Interactive Survey says 17% plan to work consistently; 38% will cycle in and out </a:t>
            </a:r>
          </a:p>
          <a:p>
            <a:pPr eaLnBrk="1" hangingPunct="1"/>
            <a:r>
              <a:rPr lang="en-US" sz="2200">
                <a:latin typeface="Book Antiqua" charset="0"/>
              </a:rPr>
              <a:t>Only ¼ of American workers are </a:t>
            </a:r>
            <a:r>
              <a:rPr lang="ja-JP" altLang="en-US" sz="2200">
                <a:latin typeface="Book Antiqua" charset="0"/>
              </a:rPr>
              <a:t>“</a:t>
            </a:r>
            <a:r>
              <a:rPr lang="en-US" altLang="ja-JP" sz="2200">
                <a:latin typeface="Book Antiqua" charset="0"/>
              </a:rPr>
              <a:t>very confident</a:t>
            </a:r>
            <a:r>
              <a:rPr lang="ja-JP" altLang="en-US" sz="2200">
                <a:latin typeface="Book Antiqua" charset="0"/>
              </a:rPr>
              <a:t>”</a:t>
            </a:r>
            <a:r>
              <a:rPr lang="en-US" altLang="ja-JP" sz="2200">
                <a:latin typeface="Book Antiqua" charset="0"/>
              </a:rPr>
              <a:t> that can retire when they</a:t>
            </a:r>
            <a:r>
              <a:rPr lang="ja-JP" altLang="en-US" sz="2200">
                <a:latin typeface="Book Antiqua" charset="0"/>
              </a:rPr>
              <a:t>’</a:t>
            </a:r>
            <a:r>
              <a:rPr lang="en-US" altLang="ja-JP" sz="2200">
                <a:latin typeface="Book Antiqua" charset="0"/>
              </a:rPr>
              <a:t>d like</a:t>
            </a:r>
          </a:p>
          <a:p>
            <a:pPr lvl="1" eaLnBrk="1" hangingPunct="1"/>
            <a:r>
              <a:rPr lang="en-US">
                <a:latin typeface="Book Antiqua" charset="0"/>
              </a:rPr>
              <a:t>Most surveyed doubtful of availability of Medicare and Social Security</a:t>
            </a:r>
          </a:p>
          <a:p>
            <a:pPr lvl="1" eaLnBrk="1" hangingPunct="1"/>
            <a:endParaRPr lang="en-US">
              <a:latin typeface="Book Antiqua" charset="0"/>
            </a:endParaRPr>
          </a:p>
          <a:p>
            <a:pPr eaLnBrk="1" hangingPunct="1"/>
            <a:endParaRPr lang="en-US">
              <a:latin typeface="Book Antiqua" charset="0"/>
            </a:endParaRPr>
          </a:p>
          <a:p>
            <a:pPr eaLnBrk="1" hangingPunct="1"/>
            <a:endParaRPr lang="en-US">
              <a:latin typeface="Book Antiqua" charset="0"/>
            </a:endParaRPr>
          </a:p>
        </p:txBody>
      </p:sp>
      <p:sp>
        <p:nvSpPr>
          <p:cNvPr id="55299" name="TextBox 3"/>
          <p:cNvSpPr txBox="1">
            <a:spLocks noChangeArrowheads="1"/>
          </p:cNvSpPr>
          <p:nvPr/>
        </p:nvSpPr>
        <p:spPr bwMode="auto">
          <a:xfrm>
            <a:off x="6904038" y="6456363"/>
            <a:ext cx="5208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http://www.dol.gov/odep/documents/af4ecaa2_02c6_4f75_b9db_d39ad7754bb4.doc</a:t>
            </a:r>
          </a:p>
          <a:p>
            <a:pPr eaLnBrk="1" hangingPunct="1"/>
            <a:r>
              <a:rPr lang="en-US" sz="1000"/>
              <a:t>http://www.nasra.org/resources/aarpexecsumm.pdf.</a:t>
            </a:r>
          </a:p>
        </p:txBody>
      </p:sp>
    </p:spTree>
  </p:cSld>
  <p:clrMapOvr>
    <a:masterClrMapping/>
  </p:clrMapOvr>
  <p:transition xmlns:p14="http://schemas.microsoft.com/office/powerpoint/2010/mai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Bathroom Break! Snack Break! </a:t>
            </a:r>
            <a:br>
              <a:rPr lang="en-US" dirty="0" smtClean="0"/>
            </a:br>
            <a:r>
              <a:rPr lang="en-US" dirty="0" smtClean="0"/>
              <a:t>Be Back in 10 minutes!</a:t>
            </a:r>
            <a:endParaRPr lang="en-US" dirty="0"/>
          </a:p>
        </p:txBody>
      </p:sp>
      <p:pic>
        <p:nvPicPr>
          <p:cNvPr id="4" name="Picture 3"/>
          <p:cNvPicPr>
            <a:picLocks noChangeAspect="1"/>
          </p:cNvPicPr>
          <p:nvPr/>
        </p:nvPicPr>
        <p:blipFill>
          <a:blip r:embed="rId2"/>
          <a:stretch>
            <a:fillRect/>
          </a:stretch>
        </p:blipFill>
        <p:spPr>
          <a:xfrm>
            <a:off x="1657629" y="2123500"/>
            <a:ext cx="8706273" cy="4042198"/>
          </a:xfrm>
          <a:prstGeom prst="rect">
            <a:avLst/>
          </a:prstGeom>
        </p:spPr>
      </p:pic>
    </p:spTree>
    <p:extLst>
      <p:ext uri="{BB962C8B-B14F-4D97-AF65-F5344CB8AC3E}">
        <p14:creationId xmlns:p14="http://schemas.microsoft.com/office/powerpoint/2010/main" val="3735670972"/>
      </p:ext>
    </p:extLst>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1936" y="270903"/>
            <a:ext cx="6267684" cy="6072689"/>
          </a:xfrm>
          <a:prstGeom prst="rect">
            <a:avLst/>
          </a:prstGeom>
        </p:spPr>
      </p:pic>
      <p:sp>
        <p:nvSpPr>
          <p:cNvPr id="5" name="TextBox 4"/>
          <p:cNvSpPr txBox="1"/>
          <p:nvPr/>
        </p:nvSpPr>
        <p:spPr>
          <a:xfrm>
            <a:off x="7676363" y="955316"/>
            <a:ext cx="3708632" cy="2308324"/>
          </a:xfrm>
          <a:prstGeom prst="rect">
            <a:avLst/>
          </a:prstGeom>
          <a:noFill/>
        </p:spPr>
        <p:txBody>
          <a:bodyPr wrap="square" rtlCol="0">
            <a:spAutoFit/>
          </a:bodyPr>
          <a:lstStyle/>
          <a:p>
            <a:pPr algn="ctr"/>
            <a:r>
              <a:rPr lang="en-US" sz="4800" dirty="0" smtClean="0"/>
              <a:t>Sorting through the Numbers</a:t>
            </a:r>
            <a:endParaRPr lang="en-US" sz="4800" dirty="0"/>
          </a:p>
        </p:txBody>
      </p:sp>
    </p:spTree>
    <p:extLst>
      <p:ext uri="{BB962C8B-B14F-4D97-AF65-F5344CB8AC3E}">
        <p14:creationId xmlns:p14="http://schemas.microsoft.com/office/powerpoint/2010/main" val="841690922"/>
      </p:ext>
    </p:extLst>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4"/>
          <p:cNvSpPr txBox="1">
            <a:spLocks noChangeArrowheads="1"/>
          </p:cNvSpPr>
          <p:nvPr/>
        </p:nvSpPr>
        <p:spPr bwMode="auto">
          <a:xfrm>
            <a:off x="7972425" y="6519863"/>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http://pewsocialtrends.org/pubs/751/millennials-confident-connected-open-to-change</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206500"/>
            <a:ext cx="10923588" cy="378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7483475" y="1739900"/>
            <a:ext cx="4206875" cy="1993900"/>
          </a:xfrm>
        </p:spPr>
        <p:txBody>
          <a:bodyPr/>
          <a:lstStyle/>
          <a:p>
            <a:pPr algn="ctr" eaLnBrk="1" hangingPunct="1"/>
            <a:r>
              <a:rPr lang="en-US">
                <a:latin typeface="Book Antiqua" charset="0"/>
              </a:rPr>
              <a:t>Technology rules  in the perception   of generational gaps</a:t>
            </a:r>
          </a:p>
        </p:txBody>
      </p:sp>
      <p:sp>
        <p:nvSpPr>
          <p:cNvPr id="57346" name="Content Placeholder 2"/>
          <p:cNvSpPr>
            <a:spLocks noGrp="1"/>
          </p:cNvSpPr>
          <p:nvPr>
            <p:ph idx="1"/>
          </p:nvPr>
        </p:nvSpPr>
        <p:spPr>
          <a:xfrm>
            <a:off x="457200" y="874713"/>
            <a:ext cx="6629400" cy="5003800"/>
          </a:xfrm>
        </p:spPr>
        <p:txBody>
          <a:bodyPr/>
          <a:lstStyle/>
          <a:p>
            <a:pPr eaLnBrk="1" hangingPunct="1"/>
            <a:r>
              <a:rPr lang="en-US" sz="2400">
                <a:latin typeface="Book Antiqua" charset="0"/>
              </a:rPr>
              <a:t>79% Pew Research respondees say there are major differences between Boomers and Millennials</a:t>
            </a:r>
          </a:p>
          <a:p>
            <a:pPr eaLnBrk="1" hangingPunct="1"/>
            <a:r>
              <a:rPr lang="en-US" sz="2400">
                <a:latin typeface="Book Antiqua" charset="0"/>
              </a:rPr>
              <a:t>75% say major difference is in the way they use computers and new technologies</a:t>
            </a:r>
          </a:p>
          <a:p>
            <a:pPr eaLnBrk="1" hangingPunct="1"/>
            <a:r>
              <a:rPr lang="en-US" sz="2400">
                <a:latin typeface="Book Antiqua" charset="0"/>
              </a:rPr>
              <a:t>2/3 of the American public believes older people have better work ethics, morals, and greater respect for others than Millennials</a:t>
            </a:r>
          </a:p>
          <a:p>
            <a:pPr eaLnBrk="1" hangingPunct="1"/>
            <a:r>
              <a:rPr lang="en-US" sz="2400">
                <a:latin typeface="Book Antiqua" charset="0"/>
              </a:rPr>
              <a:t>2:1 ratio believe young people are more tolerant of different races and groups</a:t>
            </a:r>
          </a:p>
          <a:p>
            <a:pPr eaLnBrk="1" hangingPunct="1"/>
            <a:r>
              <a:rPr lang="en-US" sz="2400">
                <a:latin typeface="Book Antiqua" charset="0"/>
              </a:rPr>
              <a:t>Only ¼ say there are strong conflicts between Millennials and older people</a:t>
            </a:r>
          </a:p>
        </p:txBody>
      </p:sp>
      <p:sp>
        <p:nvSpPr>
          <p:cNvPr id="57347" name="TextBox 6"/>
          <p:cNvSpPr txBox="1">
            <a:spLocks noChangeArrowheads="1"/>
          </p:cNvSpPr>
          <p:nvPr/>
        </p:nvSpPr>
        <p:spPr bwMode="auto">
          <a:xfrm>
            <a:off x="7972425" y="6519863"/>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http://pewsocialtrends.org/pubs/751/millennials-confident-connected-open-to-change</a:t>
            </a:r>
          </a:p>
        </p:txBody>
      </p:sp>
    </p:spTree>
  </p:cSld>
  <p:clrMapOvr>
    <a:masterClrMapping/>
  </p:clrMapOvr>
  <p:transition xmlns:p14="http://schemas.microsoft.com/office/powerpoint/2010/mai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p:cNvSpPr txBox="1">
            <a:spLocks noChangeArrowheads="1"/>
          </p:cNvSpPr>
          <p:nvPr/>
        </p:nvSpPr>
        <p:spPr bwMode="auto">
          <a:xfrm>
            <a:off x="6904038" y="6535738"/>
            <a:ext cx="5208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http://pewsocialtrends.org/pubs/751/millennials-confident-connected-open-to-change</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485775"/>
            <a:ext cx="8796338" cy="582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461" y="708337"/>
            <a:ext cx="9007475" cy="538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7086600" y="808038"/>
            <a:ext cx="3475038" cy="920750"/>
          </a:xfrm>
        </p:spPr>
        <p:txBody>
          <a:bodyPr/>
          <a:lstStyle/>
          <a:p>
            <a:pPr eaLnBrk="1" hangingPunct="1"/>
            <a:r>
              <a:rPr lang="en-US">
                <a:latin typeface="Book Antiqua" charset="0"/>
              </a:rPr>
              <a:t>Older Workers</a:t>
            </a:r>
          </a:p>
        </p:txBody>
      </p:sp>
      <p:sp>
        <p:nvSpPr>
          <p:cNvPr id="20482" name="Content Placeholder 2"/>
          <p:cNvSpPr>
            <a:spLocks noGrp="1"/>
          </p:cNvSpPr>
          <p:nvPr>
            <p:ph idx="1"/>
          </p:nvPr>
        </p:nvSpPr>
        <p:spPr>
          <a:xfrm>
            <a:off x="6046788" y="1981200"/>
            <a:ext cx="5467350" cy="4127500"/>
          </a:xfrm>
        </p:spPr>
        <p:txBody>
          <a:bodyPr/>
          <a:lstStyle/>
          <a:p>
            <a:pPr eaLnBrk="1" hangingPunct="1"/>
            <a:r>
              <a:rPr lang="en-US">
                <a:latin typeface="Book Antiqua" charset="0"/>
              </a:rPr>
              <a:t>Age range is flexible, depending on source</a:t>
            </a:r>
          </a:p>
          <a:p>
            <a:pPr eaLnBrk="1" hangingPunct="1"/>
            <a:r>
              <a:rPr lang="en-US">
                <a:latin typeface="Book Antiqua" charset="0"/>
              </a:rPr>
              <a:t>US Department of Labor most commonly classifies as 55 years and older</a:t>
            </a:r>
          </a:p>
          <a:p>
            <a:pPr eaLnBrk="1" hangingPunct="1"/>
            <a:r>
              <a:rPr lang="en-US">
                <a:latin typeface="Book Antiqua" charset="0"/>
              </a:rPr>
              <a:t>Workforce surveys say majority of workers don</a:t>
            </a:r>
            <a:r>
              <a:rPr lang="ja-JP" altLang="en-US">
                <a:latin typeface="Book Antiqua" charset="0"/>
              </a:rPr>
              <a:t>’</a:t>
            </a:r>
            <a:r>
              <a:rPr lang="en-US" altLang="ja-JP">
                <a:latin typeface="Book Antiqua" charset="0"/>
              </a:rPr>
              <a:t>t consider themselves </a:t>
            </a:r>
            <a:r>
              <a:rPr lang="ja-JP" altLang="en-US">
                <a:latin typeface="Book Antiqua" charset="0"/>
              </a:rPr>
              <a:t>“</a:t>
            </a:r>
            <a:r>
              <a:rPr lang="en-US" altLang="ja-JP">
                <a:latin typeface="Book Antiqua" charset="0"/>
              </a:rPr>
              <a:t>older</a:t>
            </a:r>
            <a:r>
              <a:rPr lang="ja-JP" altLang="en-US">
                <a:latin typeface="Book Antiqua" charset="0"/>
              </a:rPr>
              <a:t>”</a:t>
            </a:r>
            <a:r>
              <a:rPr lang="en-US" altLang="ja-JP">
                <a:latin typeface="Book Antiqua" charset="0"/>
              </a:rPr>
              <a:t> until at least 60</a:t>
            </a:r>
          </a:p>
          <a:p>
            <a:pPr lvl="1" eaLnBrk="1" hangingPunct="1"/>
            <a:r>
              <a:rPr lang="en-US">
                <a:latin typeface="Book Antiqua" charset="0"/>
              </a:rPr>
              <a:t>However, these individuals believe their employers think of them as </a:t>
            </a:r>
            <a:r>
              <a:rPr lang="ja-JP" altLang="en-US">
                <a:latin typeface="Book Antiqua" charset="0"/>
              </a:rPr>
              <a:t>“</a:t>
            </a:r>
            <a:r>
              <a:rPr lang="en-US" altLang="ja-JP">
                <a:latin typeface="Book Antiqua" charset="0"/>
              </a:rPr>
              <a:t>older</a:t>
            </a:r>
            <a:r>
              <a:rPr lang="ja-JP" altLang="en-US">
                <a:latin typeface="Book Antiqua" charset="0"/>
              </a:rPr>
              <a:t>”</a:t>
            </a:r>
            <a:r>
              <a:rPr lang="en-US" altLang="ja-JP">
                <a:latin typeface="Book Antiqua" charset="0"/>
              </a:rPr>
              <a:t> by 50</a:t>
            </a:r>
            <a:endParaRPr lang="en-US">
              <a:latin typeface="Book Antiqua" charset="0"/>
            </a:endParaRPr>
          </a:p>
        </p:txBody>
      </p:sp>
      <p:sp>
        <p:nvSpPr>
          <p:cNvPr id="20483" name="TextBox 3"/>
          <p:cNvSpPr txBox="1">
            <a:spLocks noChangeArrowheads="1"/>
          </p:cNvSpPr>
          <p:nvPr/>
        </p:nvSpPr>
        <p:spPr bwMode="auto">
          <a:xfrm>
            <a:off x="8759825" y="6519863"/>
            <a:ext cx="3352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http://www.dol.gov/odep/topics/OlderWorkers.htm</a:t>
            </a:r>
          </a:p>
        </p:txBody>
      </p:sp>
      <p:pic>
        <p:nvPicPr>
          <p:cNvPr id="20484" name="Picture 1"/>
          <p:cNvPicPr>
            <a:picLocks noChangeAspect="1"/>
          </p:cNvPicPr>
          <p:nvPr/>
        </p:nvPicPr>
        <p:blipFill rotWithShape="1">
          <a:blip r:embed="rId2">
            <a:extLst>
              <a:ext uri="{28A0092B-C50C-407E-A947-70E740481C1C}">
                <a14:useLocalDpi xmlns:a14="http://schemas.microsoft.com/office/drawing/2010/main" val="0"/>
              </a:ext>
            </a:extLst>
          </a:blip>
          <a:srcRect t="7139"/>
          <a:stretch/>
        </p:blipFill>
        <p:spPr bwMode="auto">
          <a:xfrm>
            <a:off x="196146" y="244800"/>
            <a:ext cx="5143500" cy="636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7" y="321212"/>
            <a:ext cx="4743969" cy="3912600"/>
          </a:xfrm>
        </p:spPr>
        <p:txBody>
          <a:bodyPr>
            <a:normAutofit/>
          </a:bodyPr>
          <a:lstStyle/>
          <a:p>
            <a:r>
              <a:rPr lang="en-US" sz="4600" dirty="0" smtClean="0"/>
              <a:t>Practical </a:t>
            </a:r>
            <a:br>
              <a:rPr lang="en-US" sz="4600" dirty="0" smtClean="0"/>
            </a:br>
            <a:r>
              <a:rPr lang="en-US" sz="4600" dirty="0" smtClean="0"/>
              <a:t>Use in</a:t>
            </a:r>
            <a:br>
              <a:rPr lang="en-US" sz="4600" dirty="0" smtClean="0"/>
            </a:br>
            <a:r>
              <a:rPr lang="en-US" sz="4600" dirty="0" smtClean="0"/>
              <a:t>Communication</a:t>
            </a:r>
            <a:br>
              <a:rPr lang="en-US" sz="4600" dirty="0" smtClean="0"/>
            </a:br>
            <a:r>
              <a:rPr lang="en-US" sz="4600" dirty="0"/>
              <a:t/>
            </a:r>
            <a:br>
              <a:rPr lang="en-US" sz="4600" dirty="0"/>
            </a:br>
            <a:r>
              <a:rPr lang="en-US" sz="4600" dirty="0" smtClean="0"/>
              <a:t>Tips for </a:t>
            </a:r>
            <a:br>
              <a:rPr lang="en-US" sz="4600" dirty="0" smtClean="0"/>
            </a:br>
            <a:r>
              <a:rPr lang="en-US" sz="4600" dirty="0" smtClean="0"/>
              <a:t>talking with:</a:t>
            </a:r>
            <a:endParaRPr lang="en-US" sz="4600" dirty="0"/>
          </a:p>
        </p:txBody>
      </p:sp>
      <p:pic>
        <p:nvPicPr>
          <p:cNvPr id="4" name="Picture 3"/>
          <p:cNvPicPr>
            <a:picLocks noChangeAspect="1"/>
          </p:cNvPicPr>
          <p:nvPr/>
        </p:nvPicPr>
        <p:blipFill>
          <a:blip r:embed="rId2"/>
          <a:stretch>
            <a:fillRect/>
          </a:stretch>
        </p:blipFill>
        <p:spPr>
          <a:xfrm>
            <a:off x="4525016" y="0"/>
            <a:ext cx="7666983" cy="6858000"/>
          </a:xfrm>
          <a:prstGeom prst="rect">
            <a:avLst/>
          </a:prstGeom>
        </p:spPr>
      </p:pic>
    </p:spTree>
    <p:extLst>
      <p:ext uri="{BB962C8B-B14F-4D97-AF65-F5344CB8AC3E}">
        <p14:creationId xmlns:p14="http://schemas.microsoft.com/office/powerpoint/2010/main" val="744291480"/>
      </p:ext>
    </p:extLst>
  </p:cSld>
  <p:clrMapOvr>
    <a:masterClrMapping/>
  </p:clrMapOvr>
  <p:transition xmlns:p14="http://schemas.microsoft.com/office/powerpoint/2010/mai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 Millennial Supervisor</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t>Expect constant access to employees, with a high focus on wireless technologies</a:t>
            </a:r>
          </a:p>
          <a:p>
            <a:r>
              <a:rPr lang="en-US" dirty="0" smtClean="0"/>
              <a:t>Require open and regular communication</a:t>
            </a:r>
          </a:p>
          <a:p>
            <a:r>
              <a:rPr lang="en-US" dirty="0" smtClean="0"/>
              <a:t>Expect employees to maintain a positive, friendly work atmosphere</a:t>
            </a:r>
          </a:p>
          <a:p>
            <a:r>
              <a:rPr lang="en-US" dirty="0" smtClean="0"/>
              <a:t>Like informal settings, but expect respect and acknowledgement of achievements, even if they’re coming from below</a:t>
            </a:r>
            <a:endParaRPr lang="en-US" dirty="0"/>
          </a:p>
        </p:txBody>
      </p:sp>
    </p:spTree>
    <p:extLst>
      <p:ext uri="{BB962C8B-B14F-4D97-AF65-F5344CB8AC3E}">
        <p14:creationId xmlns:p14="http://schemas.microsoft.com/office/powerpoint/2010/main" val="2881038199"/>
      </p:ext>
    </p:extLst>
  </p:cSld>
  <p:clrMapOvr>
    <a:masterClrMapping/>
  </p:clrMapOvr>
  <p:transition xmlns:p14="http://schemas.microsoft.com/office/powerpoint/2010/mai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 Millennial Coworker</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latin typeface="Book Antiqua" charset="0"/>
              </a:rPr>
              <a:t>Do best when can develop professional and caring relationships between and among coworkers</a:t>
            </a:r>
            <a:endParaRPr lang="en-US" dirty="0" smtClean="0"/>
          </a:p>
          <a:p>
            <a:pPr lvl="1"/>
            <a:r>
              <a:rPr lang="en-US" dirty="0" smtClean="0">
                <a:latin typeface="Book Antiqua" charset="0"/>
              </a:rPr>
              <a:t>Be open to discussing feelings and sharing </a:t>
            </a:r>
            <a:endParaRPr lang="en-US" dirty="0" smtClean="0">
              <a:latin typeface="Book Antiqua" charset="0"/>
            </a:endParaRPr>
          </a:p>
          <a:p>
            <a:r>
              <a:rPr lang="en-US" dirty="0" smtClean="0">
                <a:latin typeface="Book Antiqua" charset="0"/>
              </a:rPr>
              <a:t>Function best with positive, peer support networks</a:t>
            </a:r>
          </a:p>
          <a:p>
            <a:r>
              <a:rPr lang="en-US" dirty="0" smtClean="0">
                <a:latin typeface="Book Antiqua" charset="0"/>
              </a:rPr>
              <a:t>Expect to work in groups with a lot of internal communication and idea creation</a:t>
            </a:r>
          </a:p>
          <a:p>
            <a:r>
              <a:rPr lang="en-US" dirty="0" smtClean="0">
                <a:latin typeface="Book Antiqua" charset="0"/>
              </a:rPr>
              <a:t>Want flexibility for themselves, which could affect others’ workflows</a:t>
            </a:r>
          </a:p>
        </p:txBody>
      </p:sp>
    </p:spTree>
    <p:extLst>
      <p:ext uri="{BB962C8B-B14F-4D97-AF65-F5344CB8AC3E}">
        <p14:creationId xmlns:p14="http://schemas.microsoft.com/office/powerpoint/2010/main" val="2987221029"/>
      </p:ext>
    </p:extLst>
  </p:cSld>
  <p:clrMapOvr>
    <a:masterClrMapping/>
  </p:clrMapOvr>
  <p:transition xmlns:p14="http://schemas.microsoft.com/office/powerpoint/2010/mai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 Millennial Subordinate</a:t>
            </a:r>
            <a:endParaRPr lang="en-US" dirty="0"/>
          </a:p>
        </p:txBody>
      </p:sp>
      <p:sp>
        <p:nvSpPr>
          <p:cNvPr id="3" name="Content Placeholder 2"/>
          <p:cNvSpPr>
            <a:spLocks noGrp="1"/>
          </p:cNvSpPr>
          <p:nvPr>
            <p:ph idx="1"/>
          </p:nvPr>
        </p:nvSpPr>
        <p:spPr>
          <a:xfrm>
            <a:off x="656858" y="1708113"/>
            <a:ext cx="10874636" cy="4321212"/>
          </a:xfrm>
        </p:spPr>
        <p:txBody>
          <a:bodyPr/>
          <a:lstStyle/>
          <a:p>
            <a:r>
              <a:rPr lang="en-US" dirty="0" smtClean="0">
                <a:latin typeface="Book Antiqua" charset="0"/>
              </a:rPr>
              <a:t>Allow opportunities for sharing of personal experiences</a:t>
            </a:r>
          </a:p>
          <a:p>
            <a:pPr lvl="1"/>
            <a:r>
              <a:rPr lang="en-US" dirty="0" smtClean="0">
                <a:latin typeface="Book Antiqua" charset="0"/>
              </a:rPr>
              <a:t>Have a tendency to be overly confident, but provides a way to validate personal </a:t>
            </a:r>
            <a:r>
              <a:rPr lang="en-US" dirty="0" smtClean="0">
                <a:latin typeface="Book Antiqua" charset="0"/>
              </a:rPr>
              <a:t>experiences</a:t>
            </a:r>
          </a:p>
          <a:p>
            <a:r>
              <a:rPr lang="en-US" dirty="0" smtClean="0">
                <a:latin typeface="Book Antiqua" charset="0"/>
              </a:rPr>
              <a:t>Create </a:t>
            </a:r>
            <a:r>
              <a:rPr lang="en-US" dirty="0" smtClean="0">
                <a:latin typeface="Book Antiqua" charset="0"/>
              </a:rPr>
              <a:t>ways for them to take small leadership roles to expand actual </a:t>
            </a:r>
            <a:r>
              <a:rPr lang="en-US" dirty="0" smtClean="0">
                <a:latin typeface="Book Antiqua" charset="0"/>
              </a:rPr>
              <a:t>knowledge</a:t>
            </a:r>
          </a:p>
          <a:p>
            <a:r>
              <a:rPr lang="en-US" dirty="0" smtClean="0">
                <a:latin typeface="Book Antiqua" charset="0"/>
              </a:rPr>
              <a:t>Require flexibility in work atmosphere, hours</a:t>
            </a:r>
          </a:p>
          <a:p>
            <a:r>
              <a:rPr lang="en-US" dirty="0">
                <a:latin typeface="Book Antiqua" charset="0"/>
              </a:rPr>
              <a:t>Look for mentors that they can work alongside, instead of follow behind</a:t>
            </a:r>
          </a:p>
          <a:p>
            <a:endParaRPr lang="en-US" dirty="0"/>
          </a:p>
        </p:txBody>
      </p:sp>
    </p:spTree>
    <p:extLst>
      <p:ext uri="{BB962C8B-B14F-4D97-AF65-F5344CB8AC3E}">
        <p14:creationId xmlns:p14="http://schemas.microsoft.com/office/powerpoint/2010/main" val="2987221029"/>
      </p:ext>
    </p:extLst>
  </p:cSld>
  <p:clrMapOvr>
    <a:masterClrMapping/>
  </p:clrMapOvr>
  <p:transition xmlns:p14="http://schemas.microsoft.com/office/powerpoint/2010/mai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 </a:t>
            </a:r>
            <a:r>
              <a:rPr lang="en-US" dirty="0" smtClean="0"/>
              <a:t>Gen X Supervisor</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t>Unlikely to provide the level of positive and regular feedback that Millennial subordinates expect. </a:t>
            </a:r>
          </a:p>
          <a:p>
            <a:pPr lvl="1"/>
            <a:r>
              <a:rPr lang="en-US" dirty="0" smtClean="0"/>
              <a:t>Should practice increased feedback</a:t>
            </a:r>
          </a:p>
          <a:p>
            <a:pPr lvl="1"/>
            <a:r>
              <a:rPr lang="en-US" dirty="0" smtClean="0"/>
              <a:t>Up your workplace compassion – it will only help</a:t>
            </a:r>
          </a:p>
          <a:p>
            <a:r>
              <a:rPr lang="en-US" dirty="0" smtClean="0"/>
              <a:t>Strong dislike for micromanagement might prevent adequate instructions</a:t>
            </a:r>
          </a:p>
          <a:p>
            <a:pPr lvl="1"/>
            <a:r>
              <a:rPr lang="en-US" dirty="0" smtClean="0"/>
              <a:t>Don’t be afraid to ask, but understand when they might not be ready to provide</a:t>
            </a:r>
            <a:endParaRPr lang="en-US" dirty="0"/>
          </a:p>
        </p:txBody>
      </p:sp>
    </p:spTree>
    <p:extLst>
      <p:ext uri="{BB962C8B-B14F-4D97-AF65-F5344CB8AC3E}">
        <p14:creationId xmlns:p14="http://schemas.microsoft.com/office/powerpoint/2010/main" val="2629832071"/>
      </p:ext>
    </p:extLst>
  </p:cSld>
  <p:clrMapOvr>
    <a:masterClrMapping/>
  </p:clrMapOvr>
  <p:transition xmlns:p14="http://schemas.microsoft.com/office/powerpoint/2010/mai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 </a:t>
            </a:r>
            <a:r>
              <a:rPr lang="en-US" dirty="0" smtClean="0"/>
              <a:t>Gen X Coworker</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t>Sharing personal experiences and feelings between Boomer workers </a:t>
            </a:r>
            <a:r>
              <a:rPr lang="en-US" dirty="0" smtClean="0"/>
              <a:t>has not always been proper work etiquette, but it’s the way the workplace is heading</a:t>
            </a:r>
          </a:p>
          <a:p>
            <a:pPr lvl="1"/>
            <a:r>
              <a:rPr lang="en-US" dirty="0" smtClean="0"/>
              <a:t>Start small and indicate an openness to hearing these</a:t>
            </a:r>
          </a:p>
          <a:p>
            <a:r>
              <a:rPr lang="en-US" dirty="0" smtClean="0"/>
              <a:t>Preference of lateral career moves means looking to expand knowledge across sectors</a:t>
            </a:r>
          </a:p>
          <a:p>
            <a:pPr lvl="1"/>
            <a:r>
              <a:rPr lang="en-US" dirty="0" smtClean="0"/>
              <a:t>Appreciate those who can facilitate this improvement and movement</a:t>
            </a:r>
          </a:p>
          <a:p>
            <a:endParaRPr lang="en-US" dirty="0"/>
          </a:p>
        </p:txBody>
      </p:sp>
    </p:spTree>
    <p:extLst>
      <p:ext uri="{BB962C8B-B14F-4D97-AF65-F5344CB8AC3E}">
        <p14:creationId xmlns:p14="http://schemas.microsoft.com/office/powerpoint/2010/main" val="2156814861"/>
      </p:ext>
    </p:extLst>
  </p:cSld>
  <p:clrMapOvr>
    <a:masterClrMapping/>
  </p:clrMapOvr>
  <p:transition xmlns:p14="http://schemas.microsoft.com/office/powerpoint/2010/mai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 </a:t>
            </a:r>
            <a:r>
              <a:rPr lang="en-US" dirty="0" smtClean="0"/>
              <a:t>Gen X Subordinate</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t>Have a tendency to prefer individual work; if necessary to push into group work, create places for individual accomplishments and make sure to acknowledge these separately and recognize </a:t>
            </a:r>
            <a:r>
              <a:rPr lang="en-US" dirty="0" smtClean="0"/>
              <a:t>achievements </a:t>
            </a:r>
            <a:r>
              <a:rPr lang="en-US" dirty="0" smtClean="0"/>
              <a:t>in front of the group</a:t>
            </a:r>
          </a:p>
          <a:p>
            <a:r>
              <a:rPr lang="en-US" dirty="0" smtClean="0"/>
              <a:t> Backlash against the Boomer workaholic mentality – expect a better work/life mentality</a:t>
            </a:r>
          </a:p>
          <a:p>
            <a:r>
              <a:rPr lang="en-US" dirty="0" smtClean="0"/>
              <a:t>Like opportunity to be flexible with responsibilities throughout organization</a:t>
            </a:r>
          </a:p>
          <a:p>
            <a:pPr lvl="1"/>
            <a:r>
              <a:rPr lang="en-US" dirty="0" smtClean="0"/>
              <a:t>Prefer lateral career moves</a:t>
            </a:r>
          </a:p>
          <a:p>
            <a:r>
              <a:rPr lang="en-US" dirty="0" smtClean="0"/>
              <a:t>Significantly motivated by money</a:t>
            </a:r>
            <a:endParaRPr lang="en-US" dirty="0"/>
          </a:p>
        </p:txBody>
      </p:sp>
    </p:spTree>
    <p:extLst>
      <p:ext uri="{BB962C8B-B14F-4D97-AF65-F5344CB8AC3E}">
        <p14:creationId xmlns:p14="http://schemas.microsoft.com/office/powerpoint/2010/main" val="201454208"/>
      </p:ext>
    </p:extLst>
  </p:cSld>
  <p:clrMapOvr>
    <a:masterClrMapping/>
  </p:clrMapOvr>
  <p:transition xmlns:p14="http://schemas.microsoft.com/office/powerpoint/2010/mai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An Older Worker Supervisor</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t>Require the respect and acknowledgement of their lengthy experience</a:t>
            </a:r>
          </a:p>
          <a:p>
            <a:r>
              <a:rPr lang="en-US" dirty="0" smtClean="0"/>
              <a:t>Forcing new concepts is unlikely to be taken well</a:t>
            </a:r>
          </a:p>
          <a:p>
            <a:pPr lvl="1"/>
            <a:r>
              <a:rPr lang="en-US" dirty="0" smtClean="0"/>
              <a:t>New ideas should be backed by relating their purpose to similar concepts and express how they are improvements upon existing models</a:t>
            </a:r>
          </a:p>
          <a:p>
            <a:r>
              <a:rPr lang="en-US" dirty="0" smtClean="0"/>
              <a:t>Understand that, even if you know a lot more about a specific topic, chances are you’ll never know as much as they do</a:t>
            </a:r>
          </a:p>
          <a:p>
            <a:pPr lvl="1"/>
            <a:r>
              <a:rPr lang="en-US" dirty="0" smtClean="0"/>
              <a:t>Ask for this information and appreciate it when it’s shared</a:t>
            </a:r>
            <a:endParaRPr lang="en-US" dirty="0"/>
          </a:p>
        </p:txBody>
      </p:sp>
    </p:spTree>
    <p:extLst>
      <p:ext uri="{BB962C8B-B14F-4D97-AF65-F5344CB8AC3E}">
        <p14:creationId xmlns:p14="http://schemas.microsoft.com/office/powerpoint/2010/main" val="2629832071"/>
      </p:ext>
    </p:extLst>
  </p:cSld>
  <p:clrMapOvr>
    <a:masterClrMapping/>
  </p:clrMapOvr>
  <p:transition xmlns:p14="http://schemas.microsoft.com/office/powerpoint/2010/mai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An Older Worker Coworker</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smtClean="0"/>
              <a:t>Recruit their opinions and focus on respectful receipt</a:t>
            </a:r>
          </a:p>
          <a:p>
            <a:r>
              <a:rPr lang="en-US" dirty="0" smtClean="0"/>
              <a:t>Looking for positive support from peers to assuage apprehensions about new techniques, technologies, and requirements</a:t>
            </a:r>
          </a:p>
          <a:p>
            <a:r>
              <a:rPr lang="en-US" dirty="0" smtClean="0"/>
              <a:t>Defined the workaholic concept and expect others to feel the same</a:t>
            </a:r>
          </a:p>
          <a:p>
            <a:r>
              <a:rPr lang="en-US" dirty="0" smtClean="0"/>
              <a:t>Define themselves as employees of an organization and less likely to move between employers or careers</a:t>
            </a:r>
          </a:p>
          <a:p>
            <a:endParaRPr lang="en-US" dirty="0" smtClean="0"/>
          </a:p>
          <a:p>
            <a:endParaRPr lang="en-US" dirty="0"/>
          </a:p>
        </p:txBody>
      </p:sp>
    </p:spTree>
    <p:extLst>
      <p:ext uri="{BB962C8B-B14F-4D97-AF65-F5344CB8AC3E}">
        <p14:creationId xmlns:p14="http://schemas.microsoft.com/office/powerpoint/2010/main" val="2156814861"/>
      </p:ext>
    </p:extLst>
  </p:cSld>
  <p:clrMapOvr>
    <a:masterClrMapping/>
  </p:clrMapOvr>
  <p:transition xmlns:p14="http://schemas.microsoft.com/office/powerpoint/2010/mai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66725"/>
            <a:ext cx="9509125" cy="934803"/>
          </a:xfrm>
        </p:spPr>
        <p:txBody>
          <a:bodyPr/>
          <a:lstStyle/>
          <a:p>
            <a:pPr algn="ctr"/>
            <a:r>
              <a:rPr lang="en-US" dirty="0" smtClean="0"/>
              <a:t>An Older Worker Subordinate</a:t>
            </a:r>
            <a:endParaRPr lang="en-US" dirty="0"/>
          </a:p>
        </p:txBody>
      </p:sp>
      <p:sp>
        <p:nvSpPr>
          <p:cNvPr id="3" name="Content Placeholder 2"/>
          <p:cNvSpPr>
            <a:spLocks noGrp="1"/>
          </p:cNvSpPr>
          <p:nvPr>
            <p:ph idx="1"/>
          </p:nvPr>
        </p:nvSpPr>
        <p:spPr>
          <a:xfrm>
            <a:off x="1341438" y="1708113"/>
            <a:ext cx="9509125" cy="4321212"/>
          </a:xfrm>
        </p:spPr>
        <p:txBody>
          <a:bodyPr/>
          <a:lstStyle/>
          <a:p>
            <a:r>
              <a:rPr lang="en-US" dirty="0">
                <a:latin typeface="Book Antiqua" charset="0"/>
              </a:rPr>
              <a:t> Enjoys a role as mentor and trainer</a:t>
            </a:r>
          </a:p>
          <a:p>
            <a:pPr lvl="1"/>
            <a:r>
              <a:rPr lang="en-US" dirty="0">
                <a:latin typeface="Book Antiqua" charset="0"/>
              </a:rPr>
              <a:t>Create opportunities for them to share and supervise</a:t>
            </a:r>
          </a:p>
          <a:p>
            <a:r>
              <a:rPr lang="en-US" dirty="0">
                <a:latin typeface="Book Antiqua" charset="0"/>
              </a:rPr>
              <a:t>Regardless of your personal opinion on essential skillsets, acknowledge their wealth of knowledge and experiences that have been gained over the years</a:t>
            </a:r>
          </a:p>
          <a:p>
            <a:pPr marL="273050" lvl="1">
              <a:spcBef>
                <a:spcPts val="1800"/>
              </a:spcBef>
            </a:pPr>
            <a:r>
              <a:rPr lang="en-US" dirty="0">
                <a:latin typeface="Book Antiqua" charset="0"/>
              </a:rPr>
              <a:t>New learning must be performed in </a:t>
            </a:r>
            <a:r>
              <a:rPr lang="en-US" sz="2000" dirty="0">
                <a:solidFill>
                  <a:schemeClr val="tx1">
                    <a:lumMod val="90000"/>
                    <a:lumOff val="10000"/>
                  </a:schemeClr>
                </a:solidFill>
              </a:rPr>
              <a:t> a safe and inclusive learning environment, which can lessen the anxieties of participants and improve likelihood of knowledge </a:t>
            </a:r>
            <a:r>
              <a:rPr lang="en-US" sz="2000" dirty="0" smtClean="0">
                <a:solidFill>
                  <a:schemeClr val="tx1">
                    <a:lumMod val="90000"/>
                    <a:lumOff val="10000"/>
                  </a:schemeClr>
                </a:solidFill>
              </a:rPr>
              <a:t>transfer</a:t>
            </a:r>
          </a:p>
          <a:p>
            <a:pPr marL="273050" lvl="1">
              <a:spcBef>
                <a:spcPts val="1800"/>
              </a:spcBef>
            </a:pPr>
            <a:r>
              <a:rPr lang="en-US" sz="2000" dirty="0" smtClean="0">
                <a:solidFill>
                  <a:schemeClr val="tx1">
                    <a:lumMod val="90000"/>
                    <a:lumOff val="10000"/>
                  </a:schemeClr>
                </a:solidFill>
              </a:rPr>
              <a:t>Give opportunities to strengthen problem solving and finding capabilities</a:t>
            </a:r>
            <a:endParaRPr lang="en-US" sz="2000" dirty="0">
              <a:solidFill>
                <a:schemeClr val="tx1">
                  <a:lumMod val="90000"/>
                  <a:lumOff val="10000"/>
                </a:schemeClr>
              </a:solidFill>
            </a:endParaRPr>
          </a:p>
          <a:p>
            <a:endParaRPr lang="en-US" dirty="0"/>
          </a:p>
        </p:txBody>
      </p:sp>
    </p:spTree>
    <p:extLst>
      <p:ext uri="{BB962C8B-B14F-4D97-AF65-F5344CB8AC3E}">
        <p14:creationId xmlns:p14="http://schemas.microsoft.com/office/powerpoint/2010/main" val="201454208"/>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95388" y="252413"/>
            <a:ext cx="9509125" cy="812800"/>
          </a:xfrm>
        </p:spPr>
        <p:txBody>
          <a:bodyPr/>
          <a:lstStyle/>
          <a:p>
            <a:pPr eaLnBrk="1" hangingPunct="1"/>
            <a:r>
              <a:rPr lang="en-US">
                <a:latin typeface="Book Antiqua" charset="0"/>
              </a:rPr>
              <a:t>Show of hands:</a:t>
            </a:r>
          </a:p>
        </p:txBody>
      </p:sp>
      <p:sp>
        <p:nvSpPr>
          <p:cNvPr id="21506" name="Content Placeholder 5"/>
          <p:cNvSpPr>
            <a:spLocks noGrp="1"/>
          </p:cNvSpPr>
          <p:nvPr>
            <p:ph sz="quarter" idx="4"/>
          </p:nvPr>
        </p:nvSpPr>
        <p:spPr>
          <a:xfrm>
            <a:off x="6662738" y="1441450"/>
            <a:ext cx="4946650" cy="4508500"/>
          </a:xfrm>
        </p:spPr>
        <p:txBody>
          <a:bodyPr/>
          <a:lstStyle/>
          <a:p>
            <a:pPr marL="44450" indent="0" eaLnBrk="1" hangingPunct="1">
              <a:buFont typeface="Arial" charset="0"/>
              <a:buNone/>
            </a:pPr>
            <a:r>
              <a:rPr lang="en-US" sz="2200">
                <a:latin typeface="Book Antiqua" charset="0"/>
              </a:rPr>
              <a:t>Using this (vague) definition:</a:t>
            </a:r>
            <a:br>
              <a:rPr lang="en-US" sz="2200">
                <a:latin typeface="Book Antiqua" charset="0"/>
              </a:rPr>
            </a:br>
            <a:endParaRPr lang="en-US" sz="2200">
              <a:latin typeface="Book Antiqua" charset="0"/>
            </a:endParaRPr>
          </a:p>
          <a:p>
            <a:pPr marL="44450" indent="0" eaLnBrk="1" hangingPunct="1">
              <a:buFont typeface="Arial" charset="0"/>
              <a:buAutoNum type="arabicPeriod"/>
            </a:pPr>
            <a:r>
              <a:rPr lang="en-US" sz="2200">
                <a:latin typeface="Book Antiqua" charset="0"/>
              </a:rPr>
              <a:t>Who is an older worker?</a:t>
            </a:r>
          </a:p>
          <a:p>
            <a:pPr marL="44450" indent="0" eaLnBrk="1" hangingPunct="1">
              <a:buFont typeface="Arial" charset="0"/>
              <a:buAutoNum type="arabicPeriod"/>
            </a:pPr>
            <a:r>
              <a:rPr lang="en-US" sz="2200">
                <a:latin typeface="Book Antiqua" charset="0"/>
              </a:rPr>
              <a:t>Who has a coworker who</a:t>
            </a:r>
            <a:r>
              <a:rPr lang="ja-JP" altLang="en-US" sz="2200">
                <a:latin typeface="Book Antiqua" charset="0"/>
              </a:rPr>
              <a:t>’</a:t>
            </a:r>
            <a:r>
              <a:rPr lang="en-US" altLang="ja-JP" sz="2200">
                <a:latin typeface="Book Antiqua" charset="0"/>
              </a:rPr>
              <a:t>s an older worker?</a:t>
            </a:r>
          </a:p>
          <a:p>
            <a:pPr marL="44450" indent="0" eaLnBrk="1" hangingPunct="1">
              <a:buFont typeface="Arial" charset="0"/>
              <a:buAutoNum type="arabicPeriod"/>
            </a:pPr>
            <a:r>
              <a:rPr lang="en-US" sz="2200">
                <a:latin typeface="Book Antiqua" charset="0"/>
              </a:rPr>
              <a:t>Who has a direct supervisor who</a:t>
            </a:r>
            <a:r>
              <a:rPr lang="ja-JP" altLang="en-US" sz="2200">
                <a:latin typeface="Book Antiqua" charset="0"/>
              </a:rPr>
              <a:t>’</a:t>
            </a:r>
            <a:r>
              <a:rPr lang="en-US" altLang="ja-JP" sz="2200">
                <a:latin typeface="Book Antiqua" charset="0"/>
              </a:rPr>
              <a:t>s an older worker?</a:t>
            </a:r>
          </a:p>
          <a:p>
            <a:pPr marL="44450" indent="0" eaLnBrk="1" hangingPunct="1">
              <a:buFont typeface="Arial" charset="0"/>
              <a:buAutoNum type="arabicPeriod"/>
            </a:pPr>
            <a:r>
              <a:rPr lang="en-US" sz="2200">
                <a:latin typeface="Book Antiqua" charset="0"/>
              </a:rPr>
              <a:t>Who is a direct supervisor of an older worker?</a:t>
            </a:r>
          </a:p>
        </p:txBody>
      </p:sp>
      <p:pic>
        <p:nvPicPr>
          <p:cNvPr id="21507" name="Picture 2" descr="http://thelittlechimpsociety.com/wp-content/uploads/2009/03/jesse_kuhn-indianapolis_month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82700"/>
            <a:ext cx="557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8413" y="2689225"/>
            <a:ext cx="9601200" cy="1724025"/>
          </a:xfrm>
        </p:spPr>
        <p:txBody>
          <a:bodyPr rtlCol="0">
            <a:normAutofit fontScale="90000"/>
          </a:bodyPr>
          <a:lstStyle/>
          <a:p>
            <a:pPr eaLnBrk="1" fontAlgn="auto" hangingPunct="1">
              <a:spcAft>
                <a:spcPts val="0"/>
              </a:spcAft>
              <a:defRPr/>
            </a:pPr>
            <a:r>
              <a:rPr lang="en-US" sz="4400" dirty="0" smtClean="0">
                <a:ea typeface="+mj-ea"/>
                <a:cs typeface="+mj-cs"/>
              </a:rPr>
              <a:t>Best Practices for Everyone</a:t>
            </a:r>
            <a:br>
              <a:rPr lang="en-US" sz="4400" dirty="0" smtClean="0">
                <a:ea typeface="+mj-ea"/>
                <a:cs typeface="+mj-cs"/>
              </a:rPr>
            </a:br>
            <a:r>
              <a:rPr lang="en-US" sz="4400" dirty="0" smtClean="0">
                <a:ea typeface="+mj-ea"/>
                <a:cs typeface="+mj-cs"/>
              </a:rPr>
              <a:t>&amp; </a:t>
            </a:r>
            <a:br>
              <a:rPr lang="en-US" sz="4400" dirty="0" smtClean="0">
                <a:ea typeface="+mj-ea"/>
                <a:cs typeface="+mj-cs"/>
              </a:rPr>
            </a:br>
            <a:r>
              <a:rPr lang="en-US" sz="4400" dirty="0" smtClean="0">
                <a:ea typeface="+mj-ea"/>
                <a:cs typeface="+mj-cs"/>
              </a:rPr>
              <a:t>Food for Thought</a:t>
            </a:r>
            <a:endParaRPr lang="en-US" sz="4400" dirty="0">
              <a:ea typeface="+mj-ea"/>
              <a:cs typeface="+mj-cs"/>
            </a:endParaRPr>
          </a:p>
        </p:txBody>
      </p:sp>
    </p:spTree>
  </p:cSld>
  <p:clrMapOvr>
    <a:masterClrMapping/>
  </p:clrMapOvr>
  <p:transition xmlns:p14="http://schemas.microsoft.com/office/powerpoint/2010/mai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851650" y="4170363"/>
            <a:ext cx="4862513" cy="1408112"/>
          </a:xfrm>
        </p:spPr>
        <p:txBody>
          <a:bodyPr>
            <a:normAutofit fontScale="90000"/>
          </a:bodyPr>
          <a:lstStyle/>
          <a:p>
            <a:pPr algn="ctr" eaLnBrk="1" hangingPunct="1">
              <a:defRPr/>
            </a:pPr>
            <a:r>
              <a:rPr lang="en-US" sz="3600" b="0">
                <a:latin typeface="Book Antiqua" charset="0"/>
                <a:cs typeface="+mj-cs"/>
              </a:rPr>
              <a:t>Expressing trust in coworkers and employees will improve worker satisfaction</a:t>
            </a:r>
          </a:p>
        </p:txBody>
      </p:sp>
      <p:pic>
        <p:nvPicPr>
          <p:cNvPr id="75778" name="Picture 2" descr="http://newspaper.li/static/db71ef87d1b67575235f3a5926e90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0"/>
            <a:ext cx="5483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p:cNvSpPr txBox="1">
            <a:spLocks/>
          </p:cNvSpPr>
          <p:nvPr/>
        </p:nvSpPr>
        <p:spPr bwMode="auto">
          <a:xfrm>
            <a:off x="7470775" y="852488"/>
            <a:ext cx="3316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lnSpc>
                <a:spcPct val="90000"/>
              </a:lnSpc>
            </a:pPr>
            <a:r>
              <a:rPr lang="en-US" sz="4800" b="1"/>
              <a:t>Trust</a:t>
            </a:r>
          </a:p>
        </p:txBody>
      </p:sp>
    </p:spTree>
  </p:cSld>
  <p:clrMapOvr>
    <a:masterClrMapping/>
  </p:clrMapOvr>
  <p:transition xmlns:p14="http://schemas.microsoft.com/office/powerpoint/2010/mai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2203450"/>
            <a:ext cx="3509963" cy="1993900"/>
          </a:xfrm>
        </p:spPr>
        <p:txBody>
          <a:bodyPr rtlCol="0">
            <a:normAutofit fontScale="90000"/>
          </a:bodyPr>
          <a:lstStyle/>
          <a:p>
            <a:pPr algn="ctr" eaLnBrk="1" fontAlgn="auto" hangingPunct="1">
              <a:spcAft>
                <a:spcPts val="0"/>
              </a:spcAft>
              <a:defRPr/>
            </a:pPr>
            <a:r>
              <a:rPr lang="en-US" sz="4800" dirty="0" smtClean="0">
                <a:ea typeface="+mj-ea"/>
                <a:cs typeface="+mj-cs"/>
              </a:rPr>
              <a:t>Autonomous workers are more motivated</a:t>
            </a:r>
            <a:endParaRPr lang="en-US" sz="4800" dirty="0">
              <a:ea typeface="+mj-ea"/>
              <a:cs typeface="+mj-cs"/>
            </a:endParaRPr>
          </a:p>
        </p:txBody>
      </p:sp>
      <p:sp>
        <p:nvSpPr>
          <p:cNvPr id="77826" name="Content Placeholder 2"/>
          <p:cNvSpPr>
            <a:spLocks noGrp="1"/>
          </p:cNvSpPr>
          <p:nvPr>
            <p:ph idx="1"/>
          </p:nvPr>
        </p:nvSpPr>
        <p:spPr>
          <a:xfrm>
            <a:off x="457200" y="758825"/>
            <a:ext cx="7173913" cy="5800725"/>
          </a:xfrm>
        </p:spPr>
        <p:txBody>
          <a:bodyPr/>
          <a:lstStyle/>
          <a:p>
            <a:pPr marL="44450" indent="0" eaLnBrk="1" hangingPunct="1">
              <a:buFont typeface="Arial" charset="0"/>
              <a:buNone/>
            </a:pPr>
            <a:r>
              <a:rPr lang="en-US">
                <a:latin typeface="Book Antiqua" charset="0"/>
              </a:rPr>
              <a:t>Studies have shown that management which gives employees autonomy</a:t>
            </a:r>
          </a:p>
          <a:p>
            <a:pPr lvl="1" eaLnBrk="1" hangingPunct="1"/>
            <a:r>
              <a:rPr lang="en-US">
                <a:latin typeface="Book Antiqua" charset="0"/>
              </a:rPr>
              <a:t>Grew business 4 times faster than command and control management styles</a:t>
            </a:r>
          </a:p>
          <a:p>
            <a:pPr lvl="1" eaLnBrk="1" hangingPunct="1"/>
            <a:r>
              <a:rPr lang="en-US">
                <a:latin typeface="Book Antiqua" charset="0"/>
              </a:rPr>
              <a:t>Experienced only 1/3 of the employee turnover</a:t>
            </a:r>
          </a:p>
          <a:p>
            <a:pPr marL="44450" indent="0" eaLnBrk="1" hangingPunct="1"/>
            <a:r>
              <a:rPr lang="ja-JP" altLang="en-US">
                <a:latin typeface="Book Antiqua" charset="0"/>
              </a:rPr>
              <a:t>“</a:t>
            </a:r>
            <a:r>
              <a:rPr lang="en-US" altLang="ja-JP">
                <a:latin typeface="Book Antiqua" charset="0"/>
              </a:rPr>
              <a:t>Responsibility for one</a:t>
            </a:r>
            <a:r>
              <a:rPr lang="ja-JP" altLang="en-US">
                <a:latin typeface="Book Antiqua" charset="0"/>
              </a:rPr>
              <a:t>’</a:t>
            </a:r>
            <a:r>
              <a:rPr lang="en-US" altLang="ja-JP">
                <a:latin typeface="Book Antiqua" charset="0"/>
              </a:rPr>
              <a:t>s work</a:t>
            </a:r>
            <a:r>
              <a:rPr lang="ja-JP" altLang="en-US">
                <a:latin typeface="Book Antiqua" charset="0"/>
              </a:rPr>
              <a:t>”</a:t>
            </a:r>
            <a:r>
              <a:rPr lang="en-US" altLang="ja-JP">
                <a:latin typeface="Book Antiqua" charset="0"/>
              </a:rPr>
              <a:t> was the #1 driver of employees</a:t>
            </a:r>
            <a:r>
              <a:rPr lang="ja-JP" altLang="en-US">
                <a:latin typeface="Book Antiqua" charset="0"/>
              </a:rPr>
              <a:t>’</a:t>
            </a:r>
            <a:r>
              <a:rPr lang="en-US" altLang="ja-JP">
                <a:latin typeface="Book Antiqua" charset="0"/>
              </a:rPr>
              <a:t> discretionary action</a:t>
            </a:r>
          </a:p>
          <a:p>
            <a:pPr lvl="1" eaLnBrk="1" hangingPunct="1"/>
            <a:r>
              <a:rPr lang="en-US">
                <a:latin typeface="Book Antiqua" charset="0"/>
              </a:rPr>
              <a:t>Indicates that employees who are willing to go above and beyond have autonomy</a:t>
            </a:r>
          </a:p>
          <a:p>
            <a:pPr marL="44450" indent="0" eaLnBrk="1" hangingPunct="1"/>
            <a:r>
              <a:rPr lang="en-US">
                <a:latin typeface="Book Antiqua" charset="0"/>
              </a:rPr>
              <a:t>Environments without autonomy train workers to wait for orders</a:t>
            </a:r>
          </a:p>
          <a:p>
            <a:pPr marL="44450" indent="0" eaLnBrk="1" hangingPunct="1"/>
            <a:r>
              <a:rPr lang="en-US">
                <a:latin typeface="Book Antiqua" charset="0"/>
              </a:rPr>
              <a:t>Autonomous environments train workers to build confidence, self-efficacy, and resourcefulness</a:t>
            </a:r>
          </a:p>
          <a:p>
            <a:pPr lvl="1" eaLnBrk="1" hangingPunct="1"/>
            <a:r>
              <a:rPr lang="en-US">
                <a:latin typeface="Book Antiqua" charset="0"/>
              </a:rPr>
              <a:t>These employees are more likely do more with less and have </a:t>
            </a:r>
            <a:br>
              <a:rPr lang="en-US">
                <a:latin typeface="Book Antiqua" charset="0"/>
              </a:rPr>
            </a:br>
            <a:r>
              <a:rPr lang="en-US">
                <a:latin typeface="Book Antiqua" charset="0"/>
              </a:rPr>
              <a:t>a </a:t>
            </a:r>
            <a:r>
              <a:rPr lang="ja-JP" altLang="en-US">
                <a:latin typeface="Book Antiqua" charset="0"/>
              </a:rPr>
              <a:t>“</a:t>
            </a:r>
            <a:r>
              <a:rPr lang="en-US" altLang="ja-JP">
                <a:latin typeface="Book Antiqua" charset="0"/>
              </a:rPr>
              <a:t>can do</a:t>
            </a:r>
            <a:r>
              <a:rPr lang="ja-JP" altLang="en-US">
                <a:latin typeface="Book Antiqua" charset="0"/>
              </a:rPr>
              <a:t>”</a:t>
            </a:r>
            <a:r>
              <a:rPr lang="en-US" altLang="ja-JP">
                <a:latin typeface="Book Antiqua" charset="0"/>
              </a:rPr>
              <a:t> attitude</a:t>
            </a:r>
          </a:p>
          <a:p>
            <a:pPr lvl="2" eaLnBrk="1" hangingPunct="1"/>
            <a:r>
              <a:rPr lang="en-US">
                <a:latin typeface="Book Antiqua" charset="0"/>
              </a:rPr>
              <a:t>Exactly what libraries need right now</a:t>
            </a:r>
          </a:p>
          <a:p>
            <a:pPr marL="44450" indent="0" eaLnBrk="1" hangingPunct="1"/>
            <a:endParaRPr lang="en-US">
              <a:latin typeface="Book Antiqua" charset="0"/>
            </a:endParaRPr>
          </a:p>
          <a:p>
            <a:pPr marL="44450" indent="0" eaLnBrk="1" hangingPunct="1"/>
            <a:endParaRPr lang="en-US">
              <a:latin typeface="Book Antiqua" charset="0"/>
            </a:endParaRPr>
          </a:p>
        </p:txBody>
      </p:sp>
      <p:sp>
        <p:nvSpPr>
          <p:cNvPr id="77827" name="TextBox 4"/>
          <p:cNvSpPr txBox="1">
            <a:spLocks noChangeArrowheads="1"/>
          </p:cNvSpPr>
          <p:nvPr/>
        </p:nvSpPr>
        <p:spPr bwMode="auto">
          <a:xfrm>
            <a:off x="7473950" y="6519863"/>
            <a:ext cx="463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http://www.humannatureatwork.com/articles/management_development/Autonomy.htm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7"/>
          <p:cNvSpPr>
            <a:spLocks noGrp="1"/>
          </p:cNvSpPr>
          <p:nvPr>
            <p:ph type="body" idx="1"/>
          </p:nvPr>
        </p:nvSpPr>
        <p:spPr>
          <a:xfrm>
            <a:off x="558800" y="406400"/>
            <a:ext cx="4572000" cy="766763"/>
          </a:xfrm>
        </p:spPr>
        <p:txBody>
          <a:bodyPr/>
          <a:lstStyle/>
          <a:p>
            <a:pPr eaLnBrk="1" hangingPunct="1">
              <a:spcBef>
                <a:spcPct val="0"/>
              </a:spcBef>
            </a:pPr>
            <a:r>
              <a:rPr lang="en-US" sz="2800">
                <a:latin typeface="Book Antiqua" charset="0"/>
              </a:rPr>
              <a:t>Supervisors should try:</a:t>
            </a:r>
          </a:p>
        </p:txBody>
      </p:sp>
      <p:sp>
        <p:nvSpPr>
          <p:cNvPr id="78850" name="Content Placeholder 8"/>
          <p:cNvSpPr>
            <a:spLocks noGrp="1"/>
          </p:cNvSpPr>
          <p:nvPr>
            <p:ph sz="half" idx="2"/>
          </p:nvPr>
        </p:nvSpPr>
        <p:spPr>
          <a:xfrm>
            <a:off x="598488" y="1376363"/>
            <a:ext cx="4572000" cy="4811712"/>
          </a:xfrm>
        </p:spPr>
        <p:txBody>
          <a:bodyPr/>
          <a:lstStyle/>
          <a:p>
            <a:pPr eaLnBrk="1" hangingPunct="1"/>
            <a:r>
              <a:rPr lang="en-US">
                <a:latin typeface="Book Antiqua" charset="0"/>
              </a:rPr>
              <a:t>Discussing increased autonomy allowances with other managers</a:t>
            </a:r>
          </a:p>
          <a:p>
            <a:pPr eaLnBrk="1" hangingPunct="1"/>
            <a:r>
              <a:rPr lang="en-US">
                <a:latin typeface="Book Antiqua" charset="0"/>
              </a:rPr>
              <a:t>Gather feedback on potential areas for increased autonomy with employees</a:t>
            </a:r>
          </a:p>
          <a:p>
            <a:pPr lvl="1" eaLnBrk="1" hangingPunct="1"/>
            <a:r>
              <a:rPr lang="en-US">
                <a:latin typeface="Book Antiqua" charset="0"/>
              </a:rPr>
              <a:t>Ask if they have the tools, training, knowledge, and resources to run the library well</a:t>
            </a:r>
          </a:p>
          <a:p>
            <a:pPr eaLnBrk="1" hangingPunct="1"/>
            <a:r>
              <a:rPr lang="en-US">
                <a:latin typeface="Book Antiqua" charset="0"/>
              </a:rPr>
              <a:t>Give employees assignments, but let them determine the </a:t>
            </a:r>
            <a:r>
              <a:rPr lang="ja-JP" altLang="en-US">
                <a:latin typeface="Book Antiqua" charset="0"/>
              </a:rPr>
              <a:t>“</a:t>
            </a:r>
            <a:r>
              <a:rPr lang="en-US" altLang="ja-JP">
                <a:latin typeface="Book Antiqua" charset="0"/>
              </a:rPr>
              <a:t>how</a:t>
            </a:r>
            <a:r>
              <a:rPr lang="ja-JP" altLang="en-US">
                <a:latin typeface="Book Antiqua" charset="0"/>
              </a:rPr>
              <a:t>”</a:t>
            </a:r>
            <a:endParaRPr lang="en-US" altLang="ja-JP">
              <a:latin typeface="Book Antiqua" charset="0"/>
            </a:endParaRPr>
          </a:p>
          <a:p>
            <a:pPr eaLnBrk="1" hangingPunct="1"/>
            <a:r>
              <a:rPr lang="en-US">
                <a:latin typeface="Book Antiqua" charset="0"/>
              </a:rPr>
              <a:t>Let employees try new ideas, even if you</a:t>
            </a:r>
            <a:r>
              <a:rPr lang="ja-JP" altLang="en-US">
                <a:latin typeface="Book Antiqua" charset="0"/>
              </a:rPr>
              <a:t>’</a:t>
            </a:r>
            <a:r>
              <a:rPr lang="en-US" altLang="ja-JP">
                <a:latin typeface="Book Antiqua" charset="0"/>
              </a:rPr>
              <a:t>re doubtful of success possibilities</a:t>
            </a:r>
          </a:p>
          <a:p>
            <a:pPr lvl="1" eaLnBrk="1" hangingPunct="1"/>
            <a:r>
              <a:rPr lang="en-US">
                <a:latin typeface="Book Antiqua" charset="0"/>
              </a:rPr>
              <a:t>Turn failures into learning opportunities</a:t>
            </a:r>
          </a:p>
          <a:p>
            <a:pPr eaLnBrk="1" hangingPunct="1"/>
            <a:r>
              <a:rPr lang="en-US">
                <a:latin typeface="Book Antiqua" charset="0"/>
              </a:rPr>
              <a:t>Recognize and celebrate employees who experiment and generate new ideas</a:t>
            </a:r>
          </a:p>
          <a:p>
            <a:pPr lvl="2" eaLnBrk="1" hangingPunct="1"/>
            <a:endParaRPr lang="en-US">
              <a:latin typeface="Book Antiqua" charset="0"/>
            </a:endParaRPr>
          </a:p>
        </p:txBody>
      </p:sp>
      <p:sp>
        <p:nvSpPr>
          <p:cNvPr id="78851" name="Text Placeholder 9"/>
          <p:cNvSpPr>
            <a:spLocks noGrp="1"/>
          </p:cNvSpPr>
          <p:nvPr>
            <p:ph type="body" sz="quarter" idx="3"/>
          </p:nvPr>
        </p:nvSpPr>
        <p:spPr>
          <a:xfrm>
            <a:off x="6132513" y="446088"/>
            <a:ext cx="4572000" cy="766762"/>
          </a:xfrm>
        </p:spPr>
        <p:txBody>
          <a:bodyPr/>
          <a:lstStyle/>
          <a:p>
            <a:pPr eaLnBrk="1" hangingPunct="1">
              <a:spcBef>
                <a:spcPct val="0"/>
              </a:spcBef>
            </a:pPr>
            <a:r>
              <a:rPr lang="en-US" sz="2800">
                <a:latin typeface="Book Antiqua" charset="0"/>
              </a:rPr>
              <a:t>Employees should try:</a:t>
            </a:r>
          </a:p>
        </p:txBody>
      </p:sp>
      <p:sp>
        <p:nvSpPr>
          <p:cNvPr id="78852" name="Content Placeholder 10"/>
          <p:cNvSpPr>
            <a:spLocks noGrp="1"/>
          </p:cNvSpPr>
          <p:nvPr>
            <p:ph sz="quarter" idx="4"/>
          </p:nvPr>
        </p:nvSpPr>
        <p:spPr>
          <a:xfrm>
            <a:off x="6305550" y="1325563"/>
            <a:ext cx="5103813" cy="5035550"/>
          </a:xfrm>
        </p:spPr>
        <p:txBody>
          <a:bodyPr/>
          <a:lstStyle/>
          <a:p>
            <a:pPr eaLnBrk="1" hangingPunct="1">
              <a:lnSpc>
                <a:spcPct val="80000"/>
              </a:lnSpc>
            </a:pPr>
            <a:r>
              <a:rPr lang="en-US">
                <a:latin typeface="Book Antiqua" charset="0"/>
              </a:rPr>
              <a:t>Ask for projects that put you in a leadership role</a:t>
            </a:r>
          </a:p>
          <a:p>
            <a:pPr eaLnBrk="1" hangingPunct="1">
              <a:lnSpc>
                <a:spcPct val="80000"/>
              </a:lnSpc>
            </a:pPr>
            <a:r>
              <a:rPr lang="en-US">
                <a:latin typeface="Book Antiqua" charset="0"/>
              </a:rPr>
              <a:t>Determine what tools, training, and resources you need to become a more autonomous employee and ASK for them</a:t>
            </a:r>
          </a:p>
          <a:p>
            <a:pPr lvl="1" eaLnBrk="1" hangingPunct="1">
              <a:lnSpc>
                <a:spcPct val="80000"/>
              </a:lnSpc>
            </a:pPr>
            <a:r>
              <a:rPr lang="en-US">
                <a:latin typeface="Book Antiqua" charset="0"/>
              </a:rPr>
              <a:t>Be able to provide specific examples and give the why and how of how they will help you help the library</a:t>
            </a:r>
          </a:p>
          <a:p>
            <a:pPr eaLnBrk="1" hangingPunct="1">
              <a:lnSpc>
                <a:spcPct val="80000"/>
              </a:lnSpc>
            </a:pPr>
            <a:r>
              <a:rPr lang="en-US">
                <a:latin typeface="Book Antiqua" charset="0"/>
              </a:rPr>
              <a:t>Be willing to suggest new ideas</a:t>
            </a:r>
          </a:p>
          <a:p>
            <a:pPr eaLnBrk="1" hangingPunct="1">
              <a:lnSpc>
                <a:spcPct val="80000"/>
              </a:lnSpc>
            </a:pPr>
            <a:r>
              <a:rPr lang="en-US">
                <a:latin typeface="Book Antiqua" charset="0"/>
              </a:rPr>
              <a:t>Don</a:t>
            </a:r>
            <a:r>
              <a:rPr lang="ja-JP" altLang="en-US">
                <a:latin typeface="Book Antiqua" charset="0"/>
              </a:rPr>
              <a:t>’</a:t>
            </a:r>
            <a:r>
              <a:rPr lang="en-US" altLang="ja-JP">
                <a:latin typeface="Book Antiqua" charset="0"/>
              </a:rPr>
              <a:t>t be afraid to fail if you learn from the experience</a:t>
            </a:r>
          </a:p>
          <a:p>
            <a:pPr eaLnBrk="1" hangingPunct="1">
              <a:lnSpc>
                <a:spcPct val="80000"/>
              </a:lnSpc>
            </a:pPr>
            <a:r>
              <a:rPr lang="en-US">
                <a:latin typeface="Book Antiqua" charset="0"/>
              </a:rPr>
              <a:t>Recognize good ideas in yourself and in your coworkers</a:t>
            </a:r>
          </a:p>
          <a:p>
            <a:pPr lvl="1" eaLnBrk="1" hangingPunct="1">
              <a:lnSpc>
                <a:spcPct val="80000"/>
              </a:lnSpc>
            </a:pPr>
            <a:r>
              <a:rPr lang="en-US">
                <a:latin typeface="Book Antiqua" charset="0"/>
              </a:rPr>
              <a:t>Providing positive feedback and celebrating peers opens up doors to further communication and improvement</a:t>
            </a:r>
          </a:p>
        </p:txBody>
      </p:sp>
    </p:spTree>
  </p:cSld>
  <p:clrMapOvr>
    <a:masterClrMapping/>
  </p:clrMapOvr>
  <p:transition xmlns:p14="http://schemas.microsoft.com/office/powerpoint/2010/mai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7423150" y="1743075"/>
            <a:ext cx="4206875" cy="1993900"/>
          </a:xfrm>
        </p:spPr>
        <p:txBody>
          <a:bodyPr/>
          <a:lstStyle/>
          <a:p>
            <a:pPr algn="ctr" eaLnBrk="1" hangingPunct="1"/>
            <a:r>
              <a:rPr lang="en-US" sz="6000">
                <a:latin typeface="Book Antiqua" charset="0"/>
              </a:rPr>
              <a:t>Flexibility is a Must</a:t>
            </a:r>
          </a:p>
        </p:txBody>
      </p:sp>
      <p:sp>
        <p:nvSpPr>
          <p:cNvPr id="3" name="Content Placeholder 2"/>
          <p:cNvSpPr>
            <a:spLocks noGrp="1"/>
          </p:cNvSpPr>
          <p:nvPr>
            <p:ph idx="1"/>
          </p:nvPr>
        </p:nvSpPr>
        <p:spPr>
          <a:xfrm>
            <a:off x="457200" y="758825"/>
            <a:ext cx="6629400" cy="5800725"/>
          </a:xfrm>
        </p:spPr>
        <p:txBody>
          <a:bodyPr rtlCol="0">
            <a:normAutofit fontScale="92500"/>
          </a:bodyPr>
          <a:lstStyle/>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Employers are more likely to recruit and retain workers when able to adjust with changing environments</a:t>
            </a: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Employers must find an organizational approach that </a:t>
            </a:r>
            <a:br>
              <a:rPr lang="en-US" dirty="0" smtClean="0">
                <a:solidFill>
                  <a:schemeClr val="tx1">
                    <a:lumMod val="90000"/>
                    <a:lumOff val="10000"/>
                  </a:schemeClr>
                </a:solidFill>
                <a:ea typeface="+mn-ea"/>
                <a:cs typeface="+mn-cs"/>
              </a:rPr>
            </a:br>
            <a:r>
              <a:rPr lang="en-US" dirty="0" smtClean="0">
                <a:solidFill>
                  <a:schemeClr val="tx1">
                    <a:lumMod val="90000"/>
                    <a:lumOff val="10000"/>
                  </a:schemeClr>
                </a:solidFill>
                <a:ea typeface="+mn-ea"/>
                <a:cs typeface="+mn-cs"/>
              </a:rPr>
              <a:t>co-benefits business and labor</a:t>
            </a:r>
          </a:p>
          <a:p>
            <a:pPr marL="594360" lvl="1"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Employees should understand that concessions go both ways</a:t>
            </a:r>
            <a:endParaRPr lang="en-US" dirty="0">
              <a:solidFill>
                <a:schemeClr val="tx1">
                  <a:lumMod val="90000"/>
                  <a:lumOff val="10000"/>
                </a:schemeClr>
              </a:solidFill>
              <a:ea typeface="+mn-ea"/>
            </a:endParaRPr>
          </a:p>
          <a:p>
            <a:pPr marL="274320" eaLnBrk="1" fontAlgn="auto" hangingPunct="1">
              <a:spcAft>
                <a:spcPts val="0"/>
              </a:spcAft>
              <a:buFont typeface="Arial" pitchFamily="34" charset="0"/>
              <a:buChar char="▪"/>
              <a:defRPr/>
            </a:pPr>
            <a:r>
              <a:rPr lang="en-US" dirty="0" smtClean="0">
                <a:solidFill>
                  <a:schemeClr val="tx1">
                    <a:lumMod val="90000"/>
                    <a:lumOff val="10000"/>
                  </a:schemeClr>
                </a:solidFill>
                <a:ea typeface="+mn-ea"/>
                <a:cs typeface="+mn-cs"/>
              </a:rPr>
              <a:t>4 key types of employee-requested flexibility</a:t>
            </a:r>
          </a:p>
          <a:p>
            <a:pPr marL="594360" lvl="1"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Flexibility in schedules</a:t>
            </a:r>
          </a:p>
          <a:p>
            <a:pPr lvl="2"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Compressed work weeks, spreading out shifts, flextime</a:t>
            </a:r>
          </a:p>
          <a:p>
            <a:pPr marL="594360" lvl="1"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Flexibility in place</a:t>
            </a:r>
          </a:p>
          <a:p>
            <a:pPr lvl="2"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Office, satellite offices, telecommuting, combinations</a:t>
            </a:r>
          </a:p>
          <a:p>
            <a:pPr marL="594360" lvl="1"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Flexibility in how to accomplish work goals</a:t>
            </a:r>
          </a:p>
          <a:p>
            <a:pPr lvl="2"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Avoiding micromanagement, allowing employees to develop strategies that highlight personal styles, strengths, and preferences</a:t>
            </a:r>
          </a:p>
          <a:p>
            <a:pPr marL="594360" lvl="1"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Flexibility in careers</a:t>
            </a:r>
          </a:p>
          <a:p>
            <a:pPr lvl="2"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Interspersing full-time and part-time work, designating personal development time, allowing for sabbaticals and personal leave</a:t>
            </a:r>
          </a:p>
          <a:p>
            <a:pPr marL="594360" lvl="1" eaLnBrk="1" fontAlgn="auto" hangingPunct="1">
              <a:spcAft>
                <a:spcPts val="0"/>
              </a:spcAft>
              <a:buFont typeface="Arial" pitchFamily="34" charset="0"/>
              <a:buChar char="▪"/>
              <a:defRPr/>
            </a:pPr>
            <a:endParaRPr lang="en-US" dirty="0">
              <a:solidFill>
                <a:schemeClr val="tx1">
                  <a:lumMod val="90000"/>
                  <a:lumOff val="10000"/>
                </a:schemeClr>
              </a:solidFill>
              <a:ea typeface="+mn-ea"/>
            </a:endParaRPr>
          </a:p>
        </p:txBody>
      </p:sp>
      <p:sp>
        <p:nvSpPr>
          <p:cNvPr id="79875" name="Text Placeholder 3"/>
          <p:cNvSpPr>
            <a:spLocks noGrp="1"/>
          </p:cNvSpPr>
          <p:nvPr>
            <p:ph type="body" sz="half" idx="2"/>
          </p:nvPr>
        </p:nvSpPr>
        <p:spPr>
          <a:xfrm>
            <a:off x="7423150" y="3833813"/>
            <a:ext cx="4206875" cy="1120775"/>
          </a:xfrm>
        </p:spPr>
        <p:txBody>
          <a:bodyPr/>
          <a:lstStyle/>
          <a:p>
            <a:pPr algn="ctr" eaLnBrk="1" hangingPunct="1"/>
            <a:r>
              <a:rPr lang="en-US" sz="1800">
                <a:latin typeface="Book Antiqua" charset="0"/>
              </a:rPr>
              <a:t>Both groups cite flexibility as a top priority for workplace satisfaction</a:t>
            </a:r>
          </a:p>
        </p:txBody>
      </p:sp>
      <p:sp>
        <p:nvSpPr>
          <p:cNvPr id="79876" name="TextBox 4"/>
          <p:cNvSpPr txBox="1">
            <a:spLocks noChangeArrowheads="1"/>
          </p:cNvSpPr>
          <p:nvPr/>
        </p:nvSpPr>
        <p:spPr bwMode="auto">
          <a:xfrm>
            <a:off x="8467725" y="6567488"/>
            <a:ext cx="3949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http://assets.aarp.org/rgcenter/econ/i11_work.pdf</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p:cNvSpPr txBox="1">
            <a:spLocks noChangeArrowheads="1"/>
          </p:cNvSpPr>
          <p:nvPr/>
        </p:nvSpPr>
        <p:spPr bwMode="auto">
          <a:xfrm>
            <a:off x="8435975" y="6611938"/>
            <a:ext cx="3949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http://assets.aarp.org/rgcenter/econ/i11_work.pdf</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187295"/>
            <a:ext cx="8018462"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2273300"/>
            <a:ext cx="4206875" cy="1993900"/>
          </a:xfrm>
        </p:spPr>
        <p:txBody>
          <a:bodyPr rtlCol="0">
            <a:normAutofit fontScale="90000"/>
          </a:bodyPr>
          <a:lstStyle/>
          <a:p>
            <a:pPr algn="ctr" eaLnBrk="1" fontAlgn="auto" hangingPunct="1">
              <a:spcAft>
                <a:spcPts val="0"/>
              </a:spcAft>
              <a:defRPr/>
            </a:pPr>
            <a:r>
              <a:rPr lang="en-US" sz="4800" dirty="0" smtClean="0">
                <a:ea typeface="+mj-ea"/>
                <a:cs typeface="+mj-cs"/>
              </a:rPr>
              <a:t>Positive impacts of workplace flexibility</a:t>
            </a:r>
            <a:endParaRPr lang="en-US" sz="4800" dirty="0">
              <a:ea typeface="+mj-ea"/>
              <a:cs typeface="+mj-cs"/>
            </a:endParaRPr>
          </a:p>
        </p:txBody>
      </p:sp>
      <p:sp>
        <p:nvSpPr>
          <p:cNvPr id="3" name="Content Placeholder 2"/>
          <p:cNvSpPr>
            <a:spLocks noGrp="1"/>
          </p:cNvSpPr>
          <p:nvPr>
            <p:ph idx="1"/>
          </p:nvPr>
        </p:nvSpPr>
        <p:spPr>
          <a:xfrm>
            <a:off x="4721225" y="719138"/>
            <a:ext cx="7085013" cy="5800725"/>
          </a:xfrm>
        </p:spPr>
        <p:txBody>
          <a:bodyPr rtlCol="0">
            <a:normAutofit lnSpcReduction="10000"/>
          </a:bodyPr>
          <a:lstStyle/>
          <a:p>
            <a:pPr marL="58738" lvl="1" indent="0" eaLnBrk="1" fontAlgn="auto" hangingPunct="1">
              <a:spcAft>
                <a:spcPts val="0"/>
              </a:spcAft>
              <a:buFont typeface="Arial" pitchFamily="34" charset="0"/>
              <a:buNone/>
              <a:defRPr/>
            </a:pPr>
            <a:r>
              <a:rPr lang="en-US" sz="2800" dirty="0" smtClean="0">
                <a:solidFill>
                  <a:schemeClr val="tx1">
                    <a:lumMod val="90000"/>
                    <a:lumOff val="10000"/>
                  </a:schemeClr>
                </a:solidFill>
                <a:ea typeface="+mn-ea"/>
              </a:rPr>
              <a:t>Employees are more likely to have </a:t>
            </a:r>
          </a:p>
          <a:p>
            <a:pPr marL="664528" lvl="2" indent="-285750" eaLnBrk="1" fontAlgn="auto" hangingPunct="1">
              <a:spcAft>
                <a:spcPts val="0"/>
              </a:spcAft>
              <a:buFont typeface="Arial" pitchFamily="34" charset="0"/>
              <a:buChar char="▪"/>
              <a:defRPr/>
            </a:pPr>
            <a:r>
              <a:rPr lang="en-US" sz="2400" dirty="0" smtClean="0">
                <a:solidFill>
                  <a:schemeClr val="tx1">
                    <a:lumMod val="90000"/>
                    <a:lumOff val="10000"/>
                  </a:schemeClr>
                </a:solidFill>
                <a:ea typeface="+mn-ea"/>
              </a:rPr>
              <a:t>Greater engagement</a:t>
            </a:r>
          </a:p>
          <a:p>
            <a:pPr marL="664528" lvl="2" indent="-285750" eaLnBrk="1" fontAlgn="auto" hangingPunct="1">
              <a:spcAft>
                <a:spcPts val="0"/>
              </a:spcAft>
              <a:buFont typeface="Arial" pitchFamily="34" charset="0"/>
              <a:buChar char="▪"/>
              <a:defRPr/>
            </a:pPr>
            <a:r>
              <a:rPr lang="en-US" sz="2400" dirty="0" smtClean="0">
                <a:solidFill>
                  <a:schemeClr val="tx1">
                    <a:lumMod val="90000"/>
                    <a:lumOff val="10000"/>
                  </a:schemeClr>
                </a:solidFill>
                <a:ea typeface="+mn-ea"/>
              </a:rPr>
              <a:t>Higher levels of job satisfaction</a:t>
            </a:r>
          </a:p>
          <a:p>
            <a:pPr marL="664528" lvl="2" indent="-285750" eaLnBrk="1" fontAlgn="auto" hangingPunct="1">
              <a:spcAft>
                <a:spcPts val="0"/>
              </a:spcAft>
              <a:buFont typeface="Arial" pitchFamily="34" charset="0"/>
              <a:buChar char="▪"/>
              <a:defRPr/>
            </a:pPr>
            <a:r>
              <a:rPr lang="en-US" sz="2400" dirty="0" smtClean="0">
                <a:solidFill>
                  <a:schemeClr val="tx1">
                    <a:lumMod val="90000"/>
                    <a:lumOff val="10000"/>
                  </a:schemeClr>
                </a:solidFill>
                <a:ea typeface="+mn-ea"/>
              </a:rPr>
              <a:t>Stronger intentions to remain with employers</a:t>
            </a:r>
          </a:p>
          <a:p>
            <a:pPr marL="664528" lvl="2" indent="-285750" eaLnBrk="1" fontAlgn="auto" hangingPunct="1">
              <a:spcAft>
                <a:spcPts val="0"/>
              </a:spcAft>
              <a:buFont typeface="Arial" pitchFamily="34" charset="0"/>
              <a:buChar char="▪"/>
              <a:defRPr/>
            </a:pPr>
            <a:r>
              <a:rPr lang="en-US" sz="2400" dirty="0" smtClean="0">
                <a:solidFill>
                  <a:schemeClr val="tx1">
                    <a:lumMod val="90000"/>
                    <a:lumOff val="10000"/>
                  </a:schemeClr>
                </a:solidFill>
                <a:ea typeface="+mn-ea"/>
              </a:rPr>
              <a:t>Less negative spillover from job to home and vice versa</a:t>
            </a:r>
          </a:p>
          <a:p>
            <a:pPr marL="664528" lvl="2" indent="-285750" eaLnBrk="1" fontAlgn="auto" hangingPunct="1">
              <a:spcAft>
                <a:spcPts val="0"/>
              </a:spcAft>
              <a:buFont typeface="Arial" pitchFamily="34" charset="0"/>
              <a:buChar char="▪"/>
              <a:defRPr/>
            </a:pPr>
            <a:r>
              <a:rPr lang="en-US" sz="2400" dirty="0" smtClean="0">
                <a:solidFill>
                  <a:schemeClr val="tx1">
                    <a:lumMod val="90000"/>
                    <a:lumOff val="10000"/>
                  </a:schemeClr>
                </a:solidFill>
                <a:ea typeface="+mn-ea"/>
              </a:rPr>
              <a:t>Better mental health</a:t>
            </a:r>
            <a:endParaRPr lang="en-US" sz="2400" dirty="0">
              <a:solidFill>
                <a:schemeClr val="tx1">
                  <a:lumMod val="90000"/>
                  <a:lumOff val="10000"/>
                </a:schemeClr>
              </a:solidFill>
              <a:ea typeface="+mn-ea"/>
            </a:endParaRPr>
          </a:p>
          <a:p>
            <a:pPr marL="58738" lvl="1" indent="0" eaLnBrk="1" fontAlgn="auto" hangingPunct="1">
              <a:spcAft>
                <a:spcPts val="0"/>
              </a:spcAft>
              <a:buFont typeface="Arial" pitchFamily="34" charset="0"/>
              <a:buNone/>
              <a:defRPr/>
            </a:pPr>
            <a:endParaRPr lang="en-US" dirty="0" smtClean="0">
              <a:solidFill>
                <a:schemeClr val="tx1">
                  <a:lumMod val="90000"/>
                  <a:lumOff val="10000"/>
                </a:schemeClr>
              </a:solidFill>
              <a:ea typeface="+mn-ea"/>
            </a:endParaRPr>
          </a:p>
          <a:p>
            <a:pPr marL="58738" lvl="1" indent="0" eaLnBrk="1" fontAlgn="auto" hangingPunct="1">
              <a:spcAft>
                <a:spcPts val="0"/>
              </a:spcAft>
              <a:buFont typeface="Arial" pitchFamily="34" charset="0"/>
              <a:buNone/>
              <a:defRPr/>
            </a:pPr>
            <a:r>
              <a:rPr lang="en-US" dirty="0" smtClean="0">
                <a:solidFill>
                  <a:schemeClr val="tx1">
                    <a:lumMod val="90000"/>
                    <a:lumOff val="10000"/>
                  </a:schemeClr>
                </a:solidFill>
                <a:ea typeface="+mn-ea"/>
              </a:rPr>
              <a:t>Workers in more demanding jobs in less supportive workplaces report:</a:t>
            </a:r>
          </a:p>
          <a:p>
            <a:pPr marL="344488" lvl="1" indent="-285750"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Higher stress levels</a:t>
            </a:r>
          </a:p>
          <a:p>
            <a:pPr marL="344488" lvl="1" indent="-285750"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Coping difficulties</a:t>
            </a:r>
          </a:p>
          <a:p>
            <a:pPr marL="344488" lvl="1" indent="-285750"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Worse moods</a:t>
            </a:r>
          </a:p>
          <a:p>
            <a:pPr marL="344488" lvl="1" indent="-285750"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Higher levels of fatigue</a:t>
            </a:r>
          </a:p>
          <a:p>
            <a:pPr marL="344488" lvl="1" indent="-285750" eaLnBrk="1" fontAlgn="auto" hangingPunct="1">
              <a:spcAft>
                <a:spcPts val="0"/>
              </a:spcAft>
              <a:buFont typeface="Arial" pitchFamily="34" charset="0"/>
              <a:buChar char="▪"/>
              <a:defRPr/>
            </a:pPr>
            <a:r>
              <a:rPr lang="en-US" dirty="0" smtClean="0">
                <a:solidFill>
                  <a:schemeClr val="tx1">
                    <a:lumMod val="90000"/>
                    <a:lumOff val="10000"/>
                  </a:schemeClr>
                </a:solidFill>
                <a:ea typeface="+mn-ea"/>
              </a:rPr>
              <a:t>Negative consequences for work and home lives</a:t>
            </a:r>
          </a:p>
        </p:txBody>
      </p:sp>
      <p:sp>
        <p:nvSpPr>
          <p:cNvPr id="81923" name="TextBox 4"/>
          <p:cNvSpPr txBox="1">
            <a:spLocks noChangeArrowheads="1"/>
          </p:cNvSpPr>
          <p:nvPr/>
        </p:nvSpPr>
        <p:spPr bwMode="auto">
          <a:xfrm>
            <a:off x="8388350" y="6600825"/>
            <a:ext cx="3948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http://assets.aarp.org/rgcenter/econ/i11_work.pdf</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p:cNvSpPr txBox="1">
            <a:spLocks noChangeArrowheads="1"/>
          </p:cNvSpPr>
          <p:nvPr/>
        </p:nvSpPr>
        <p:spPr bwMode="auto">
          <a:xfrm>
            <a:off x="8612188" y="6567488"/>
            <a:ext cx="3949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http://assets.aarp.org/rgcenter/econ/i11_work.pdf</a:t>
            </a: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044" y="165382"/>
            <a:ext cx="8523288" cy="628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1341438" y="119063"/>
            <a:ext cx="9509125" cy="971550"/>
          </a:xfrm>
        </p:spPr>
        <p:txBody>
          <a:bodyPr/>
          <a:lstStyle/>
          <a:p>
            <a:pPr algn="ctr" eaLnBrk="1" hangingPunct="1"/>
            <a:r>
              <a:rPr lang="en-US" sz="4800">
                <a:latin typeface="Book Antiqua" charset="0"/>
              </a:rPr>
              <a:t>Quick, but interesting tidbit</a:t>
            </a:r>
          </a:p>
        </p:txBody>
      </p:sp>
      <p:sp>
        <p:nvSpPr>
          <p:cNvPr id="83970" name="Content Placeholder 4"/>
          <p:cNvSpPr>
            <a:spLocks noGrp="1"/>
          </p:cNvSpPr>
          <p:nvPr>
            <p:ph idx="1"/>
          </p:nvPr>
        </p:nvSpPr>
        <p:spPr>
          <a:xfrm>
            <a:off x="1055688" y="1609725"/>
            <a:ext cx="9932987" cy="4738688"/>
          </a:xfrm>
        </p:spPr>
        <p:txBody>
          <a:bodyPr/>
          <a:lstStyle/>
          <a:p>
            <a:pPr marL="44450" indent="0" algn="ctr" eaLnBrk="1" hangingPunct="1">
              <a:lnSpc>
                <a:spcPct val="70000"/>
              </a:lnSpc>
              <a:buFont typeface="Arial" charset="0"/>
              <a:buNone/>
            </a:pPr>
            <a:r>
              <a:rPr lang="en-US" sz="3200" b="1">
                <a:latin typeface="Book Antiqua" charset="0"/>
              </a:rPr>
              <a:t>1.5 million retiring workers say they would have stayed on their jobs if employers had permitted them to work fewer hours with a corresponding reduction in pay.</a:t>
            </a:r>
          </a:p>
          <a:p>
            <a:pPr marL="44450" indent="0" eaLnBrk="1" hangingPunct="1">
              <a:lnSpc>
                <a:spcPct val="70000"/>
              </a:lnSpc>
              <a:buFont typeface="Arial" charset="0"/>
              <a:buNone/>
            </a:pPr>
            <a:endParaRPr lang="en-US" sz="3200" b="1">
              <a:latin typeface="Book Antiqua" charset="0"/>
            </a:endParaRPr>
          </a:p>
          <a:p>
            <a:pPr marL="44450" indent="0" algn="ctr" eaLnBrk="1" hangingPunct="1">
              <a:lnSpc>
                <a:spcPct val="100000"/>
              </a:lnSpc>
              <a:buFont typeface="Arial" charset="0"/>
              <a:buNone/>
            </a:pPr>
            <a:r>
              <a:rPr lang="en-US" sz="1600">
                <a:latin typeface="Book Antiqua" charset="0"/>
              </a:rPr>
              <a:t>By 2020, 25 million Baby Boomers, who make up more than 40 percent of the U.S. labor force, will be exiting the workforce in large numbers and leaving many jobs to be filled. With their departure, the work characteristics that define the Baby Boomer generation — results-driven, ambitious, idealistic, competitive, optimistic, and people-oriented — may be lost unless companies creatively develop strategies to simultaneously retain older workers and transition their knowledge to younger workers (Morton, Foster, &amp; Sedlar, 2005). These workers will also take decades of accumulated organizational knowledge with them, and this </a:t>
            </a:r>
            <a:r>
              <a:rPr lang="ja-JP" altLang="en-US" sz="1600">
                <a:latin typeface="Book Antiqua" charset="0"/>
              </a:rPr>
              <a:t>“</a:t>
            </a:r>
            <a:r>
              <a:rPr lang="en-US" altLang="ja-JP" sz="1600">
                <a:latin typeface="Book Antiqua" charset="0"/>
              </a:rPr>
              <a:t>brain drain</a:t>
            </a:r>
            <a:r>
              <a:rPr lang="ja-JP" altLang="en-US" sz="1600">
                <a:latin typeface="Book Antiqua" charset="0"/>
              </a:rPr>
              <a:t>”</a:t>
            </a:r>
            <a:r>
              <a:rPr lang="en-US" altLang="ja-JP" sz="1600">
                <a:latin typeface="Book Antiqua" charset="0"/>
              </a:rPr>
              <a:t> could result in the loss of key information about customers or practices that could be devastating to organizations (Pitt-Catsouphes &amp; Matz-Costa, 2009). </a:t>
            </a:r>
            <a:endParaRPr lang="en-US" sz="1600">
              <a:latin typeface="Book Antiqua" charset="0"/>
            </a:endParaRPr>
          </a:p>
        </p:txBody>
      </p:sp>
      <p:sp>
        <p:nvSpPr>
          <p:cNvPr id="83971" name="TextBox 5"/>
          <p:cNvSpPr txBox="1">
            <a:spLocks noChangeArrowheads="1"/>
          </p:cNvSpPr>
          <p:nvPr/>
        </p:nvSpPr>
        <p:spPr bwMode="auto">
          <a:xfrm>
            <a:off x="6507163" y="6303963"/>
            <a:ext cx="5605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http://assets.aarp.org/rgcenter/econ/i11_work.pdf</a:t>
            </a:r>
            <a:br>
              <a:rPr lang="en-US" sz="1000"/>
            </a:br>
            <a:r>
              <a:rPr lang="en-US" sz="1000"/>
              <a:t>http://www.dol.gov/cgi-bin/leave-dol.asp?exiturl=http://www.gao.gov/products/GAO-07-433T&amp;exitTitle=www.gao.gov&amp;fedpage=yes</a:t>
            </a:r>
          </a:p>
        </p:txBody>
      </p:sp>
    </p:spTree>
  </p:cSld>
  <p:clrMapOvr>
    <a:masterClrMapping/>
  </p:clrMapOvr>
  <p:transition xmlns:p14="http://schemas.microsoft.com/office/powerpoint/2010/mai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116763" y="4178300"/>
            <a:ext cx="4862512" cy="1408113"/>
          </a:xfrm>
        </p:spPr>
        <p:txBody>
          <a:bodyPr>
            <a:normAutofit fontScale="90000"/>
          </a:bodyPr>
          <a:lstStyle/>
          <a:p>
            <a:pPr algn="ctr" eaLnBrk="1" hangingPunct="1">
              <a:defRPr/>
            </a:pPr>
            <a:r>
              <a:rPr lang="en-US" sz="3600" b="0">
                <a:latin typeface="Book Antiqua" charset="0"/>
                <a:cs typeface="+mj-cs"/>
              </a:rPr>
              <a:t>Employer-worker and worker-worker feedback must be constantly available and always constructive</a:t>
            </a:r>
          </a:p>
        </p:txBody>
      </p:sp>
      <p:pic>
        <p:nvPicPr>
          <p:cNvPr id="84994" name="Picture 2" descr="http://unbounce.com/photos/user-feedback-im-liste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111250"/>
            <a:ext cx="6799262"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551738" y="819150"/>
            <a:ext cx="3762375" cy="830263"/>
          </a:xfrm>
          <a:prstGeom prst="rect">
            <a:avLst/>
          </a:prstGeom>
        </p:spPr>
        <p:txBody>
          <a:bodyPr anchor="b">
            <a:normAutofit fontScale="92500" lnSpcReduction="10000"/>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gn="ctr" fontAlgn="auto">
              <a:spcAft>
                <a:spcPts val="0"/>
              </a:spcAft>
              <a:defRPr/>
            </a:pPr>
            <a:r>
              <a:rPr lang="en-US" sz="6000" dirty="0" smtClean="0"/>
              <a:t>Feedback</a:t>
            </a:r>
            <a:endParaRPr lang="en-US" sz="6000" dirty="0"/>
          </a:p>
        </p:txBody>
      </p:sp>
    </p:spTree>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55713" y="1460500"/>
            <a:ext cx="9509125" cy="1233488"/>
          </a:xfrm>
        </p:spPr>
        <p:txBody>
          <a:bodyPr/>
          <a:lstStyle/>
          <a:p>
            <a:pPr algn="ctr" eaLnBrk="1" hangingPunct="1"/>
            <a:r>
              <a:rPr lang="en-US">
                <a:latin typeface="Book Antiqua" charset="0"/>
              </a:rPr>
              <a:t>We</a:t>
            </a:r>
            <a:r>
              <a:rPr lang="ja-JP" altLang="en-US">
                <a:latin typeface="Book Antiqua" charset="0"/>
              </a:rPr>
              <a:t>’</a:t>
            </a:r>
            <a:r>
              <a:rPr lang="en-US" altLang="ja-JP">
                <a:latin typeface="Book Antiqua" charset="0"/>
              </a:rPr>
              <a:t>re at a workshop on communication, let</a:t>
            </a:r>
            <a:r>
              <a:rPr lang="ja-JP" altLang="en-US">
                <a:latin typeface="Book Antiqua" charset="0"/>
              </a:rPr>
              <a:t>’</a:t>
            </a:r>
            <a:r>
              <a:rPr lang="en-US" altLang="ja-JP">
                <a:latin typeface="Book Antiqua" charset="0"/>
              </a:rPr>
              <a:t>s see some volunteers for # 5.</a:t>
            </a:r>
            <a:endParaRPr lang="en-US">
              <a:latin typeface="Book Antiqua" charset="0"/>
            </a:endParaRPr>
          </a:p>
        </p:txBody>
      </p:sp>
      <p:sp>
        <p:nvSpPr>
          <p:cNvPr id="22530" name="TextBox 3"/>
          <p:cNvSpPr txBox="1">
            <a:spLocks noChangeArrowheads="1"/>
          </p:cNvSpPr>
          <p:nvPr/>
        </p:nvSpPr>
        <p:spPr bwMode="auto">
          <a:xfrm>
            <a:off x="2809875" y="3976688"/>
            <a:ext cx="66913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sz="2800"/>
              <a:t>Tell us your </a:t>
            </a:r>
            <a:r>
              <a:rPr lang="en-US" sz="2800" u="sng"/>
              <a:t>PARTNER</a:t>
            </a:r>
            <a:r>
              <a:rPr lang="ja-JP" altLang="en-US" sz="2800" u="sng"/>
              <a:t>‘</a:t>
            </a:r>
            <a:r>
              <a:rPr lang="en-US" altLang="ja-JP" sz="2800" u="sng"/>
              <a:t>S</a:t>
            </a:r>
            <a:r>
              <a:rPr lang="en-US" altLang="ja-JP" sz="2800"/>
              <a:t>  name, affiliation, and what he or she thinks is the biggest challenge for older workers who are employed in libraries.</a:t>
            </a:r>
          </a:p>
          <a:p>
            <a:pPr eaLnBrk="1" hangingPunct="1"/>
            <a:endParaRPr lang="en-US" sz="1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C:\Users\kkeegan\Desktop\Untitled.jpg"/>
          <p:cNvPicPr>
            <a:picLocks noChangeAspect="1" noChangeArrowheads="1"/>
          </p:cNvPicPr>
          <p:nvPr/>
        </p:nvPicPr>
        <p:blipFill>
          <a:blip r:embed="rId2">
            <a:extLst>
              <a:ext uri="{28A0092B-C50C-407E-A947-70E740481C1C}">
                <a14:useLocalDpi xmlns:a14="http://schemas.microsoft.com/office/drawing/2010/main" val="0"/>
              </a:ext>
            </a:extLst>
          </a:blip>
          <a:srcRect t="5605" b="6088"/>
          <a:stretch>
            <a:fillRect/>
          </a:stretch>
        </p:blipFill>
        <p:spPr bwMode="auto">
          <a:xfrm>
            <a:off x="2535238" y="384175"/>
            <a:ext cx="6972300"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341438" y="125413"/>
            <a:ext cx="9509125" cy="822325"/>
          </a:xfrm>
        </p:spPr>
        <p:txBody>
          <a:bodyPr/>
          <a:lstStyle/>
          <a:p>
            <a:pPr algn="ctr" eaLnBrk="1" hangingPunct="1"/>
            <a:r>
              <a:rPr lang="en-US" sz="4400">
                <a:latin typeface="Book Antiqua" charset="0"/>
              </a:rPr>
              <a:t>Generational Preferences </a:t>
            </a:r>
          </a:p>
        </p:txBody>
      </p:sp>
      <p:sp>
        <p:nvSpPr>
          <p:cNvPr id="88066" name="Content Placeholder 2"/>
          <p:cNvSpPr>
            <a:spLocks noGrp="1"/>
          </p:cNvSpPr>
          <p:nvPr>
            <p:ph idx="1"/>
          </p:nvPr>
        </p:nvSpPr>
        <p:spPr>
          <a:xfrm>
            <a:off x="914400" y="1450975"/>
            <a:ext cx="10310813" cy="4895850"/>
          </a:xfrm>
        </p:spPr>
        <p:txBody>
          <a:bodyPr/>
          <a:lstStyle/>
          <a:p>
            <a:pPr eaLnBrk="1" hangingPunct="1"/>
            <a:r>
              <a:rPr lang="en-US" sz="2800">
                <a:latin typeface="Book Antiqua" charset="0"/>
              </a:rPr>
              <a:t>Boomers are often criticized for providing directives rather than guidance and rarely provide constructive or positive feedback</a:t>
            </a:r>
          </a:p>
          <a:p>
            <a:pPr lvl="1" eaLnBrk="1" hangingPunct="1"/>
            <a:r>
              <a:rPr lang="en-US" sz="2200">
                <a:latin typeface="Book Antiqua" charset="0"/>
              </a:rPr>
              <a:t>Baby Boomers will often quote statements such as </a:t>
            </a:r>
            <a:r>
              <a:rPr lang="ja-JP" altLang="en-US" sz="2200">
                <a:latin typeface="Book Antiqua" charset="0"/>
              </a:rPr>
              <a:t>“</a:t>
            </a:r>
            <a:r>
              <a:rPr lang="en-US" altLang="ja-JP" sz="2200">
                <a:latin typeface="Book Antiqua" charset="0"/>
              </a:rPr>
              <a:t>why should I thank them for doing their job</a:t>
            </a:r>
            <a:r>
              <a:rPr lang="ja-JP" altLang="en-US" sz="2200">
                <a:latin typeface="Book Antiqua" charset="0"/>
              </a:rPr>
              <a:t>”</a:t>
            </a:r>
            <a:r>
              <a:rPr lang="en-US" altLang="ja-JP" sz="2200">
                <a:latin typeface="Book Antiqua" charset="0"/>
              </a:rPr>
              <a:t> or </a:t>
            </a:r>
            <a:r>
              <a:rPr lang="ja-JP" altLang="en-US" sz="2200">
                <a:latin typeface="Book Antiqua" charset="0"/>
              </a:rPr>
              <a:t>“</a:t>
            </a:r>
            <a:r>
              <a:rPr lang="en-US" altLang="ja-JP" sz="2200">
                <a:latin typeface="Book Antiqua" charset="0"/>
              </a:rPr>
              <a:t>you get thanked for your work every pay day</a:t>
            </a:r>
            <a:r>
              <a:rPr lang="ja-JP" altLang="en-US" sz="2200">
                <a:latin typeface="Book Antiqua" charset="0"/>
              </a:rPr>
              <a:t>”</a:t>
            </a:r>
            <a:endParaRPr lang="en-US" altLang="ja-JP" sz="2200">
              <a:latin typeface="Book Antiqua" charset="0"/>
            </a:endParaRPr>
          </a:p>
          <a:p>
            <a:pPr eaLnBrk="1" hangingPunct="1"/>
            <a:r>
              <a:rPr lang="en-US" sz="2800">
                <a:latin typeface="Book Antiqua" charset="0"/>
              </a:rPr>
              <a:t>Millennials  need instantaneous communication and feedback</a:t>
            </a:r>
          </a:p>
          <a:p>
            <a:pPr lvl="1" eaLnBrk="1" hangingPunct="1"/>
            <a:r>
              <a:rPr lang="en-US" sz="2200">
                <a:latin typeface="Book Antiqua" charset="0"/>
              </a:rPr>
              <a:t>If feel like not receiving enough, they have to be prepared to ask for it – </a:t>
            </a:r>
            <a:br>
              <a:rPr lang="en-US" sz="2200">
                <a:latin typeface="Book Antiqua" charset="0"/>
              </a:rPr>
            </a:br>
            <a:r>
              <a:rPr lang="en-US" sz="2200">
                <a:latin typeface="Book Antiqua" charset="0"/>
              </a:rPr>
              <a:t>but also need to feel that will not be ostracized or criticized for asking</a:t>
            </a:r>
          </a:p>
          <a:p>
            <a:pPr lvl="1" eaLnBrk="1" hangingPunct="1"/>
            <a:r>
              <a:rPr lang="en-US" sz="2200">
                <a:latin typeface="Book Antiqua" charset="0"/>
              </a:rPr>
              <a:t>Baby Boomers are motivated by respect, so by asking for advice and feedback, requestors are respecting their knowledge and experience</a:t>
            </a:r>
          </a:p>
        </p:txBody>
      </p:sp>
    </p:spTree>
  </p:cSld>
  <p:clrMapOvr>
    <a:masterClrMapping/>
  </p:clrMapOvr>
  <p:transition xmlns:p14="http://schemas.microsoft.com/office/powerpoint/2010/mai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851650" y="3906838"/>
            <a:ext cx="4862513" cy="1406525"/>
          </a:xfrm>
        </p:spPr>
        <p:txBody>
          <a:bodyPr>
            <a:normAutofit fontScale="90000"/>
          </a:bodyPr>
          <a:lstStyle/>
          <a:p>
            <a:pPr algn="ctr" eaLnBrk="1" hangingPunct="1">
              <a:defRPr/>
            </a:pPr>
            <a:r>
              <a:rPr lang="en-US" sz="3600" b="0">
                <a:latin typeface="Book Antiqua" charset="0"/>
                <a:cs typeface="+mj-cs"/>
              </a:rPr>
              <a:t>Proactive policy </a:t>
            </a:r>
            <a:br>
              <a:rPr lang="en-US" sz="3600" b="0">
                <a:latin typeface="Book Antiqua" charset="0"/>
                <a:cs typeface="+mj-cs"/>
              </a:rPr>
            </a:br>
            <a:r>
              <a:rPr lang="en-US" sz="3600" b="0">
                <a:latin typeface="Book Antiqua" charset="0"/>
                <a:cs typeface="+mj-cs"/>
              </a:rPr>
              <a:t>and practice responses can help retain </a:t>
            </a:r>
            <a:br>
              <a:rPr lang="en-US" sz="3600" b="0">
                <a:latin typeface="Book Antiqua" charset="0"/>
                <a:cs typeface="+mj-cs"/>
              </a:rPr>
            </a:br>
            <a:r>
              <a:rPr lang="en-US" sz="3600" b="0">
                <a:latin typeface="Book Antiqua" charset="0"/>
                <a:cs typeface="+mj-cs"/>
              </a:rPr>
              <a:t>good talent.</a:t>
            </a:r>
          </a:p>
        </p:txBody>
      </p:sp>
      <p:sp>
        <p:nvSpPr>
          <p:cNvPr id="89090" name="Title 1"/>
          <p:cNvSpPr txBox="1">
            <a:spLocks/>
          </p:cNvSpPr>
          <p:nvPr/>
        </p:nvSpPr>
        <p:spPr bwMode="auto">
          <a:xfrm>
            <a:off x="7470775" y="1268413"/>
            <a:ext cx="3316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lnSpc>
                <a:spcPct val="90000"/>
              </a:lnSpc>
            </a:pPr>
            <a:r>
              <a:rPr lang="en-US" sz="4800" b="1"/>
              <a:t>Proactivity</a:t>
            </a:r>
          </a:p>
        </p:txBody>
      </p:sp>
      <p:pic>
        <p:nvPicPr>
          <p:cNvPr id="89091" name="Picture 2" descr="http://cdn-2.lifehack.org/wp-content/files/2012/02/shutterstock_35788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1268413"/>
            <a:ext cx="599440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0" y="3454400"/>
            <a:ext cx="4206875" cy="1992313"/>
          </a:xfrm>
        </p:spPr>
        <p:txBody>
          <a:bodyPr rtlCol="0">
            <a:normAutofit fontScale="90000"/>
          </a:bodyPr>
          <a:lstStyle/>
          <a:p>
            <a:pPr eaLnBrk="1" fontAlgn="auto" hangingPunct="1">
              <a:spcAft>
                <a:spcPts val="0"/>
              </a:spcAft>
              <a:defRPr/>
            </a:pPr>
            <a:r>
              <a:rPr lang="en-US" sz="4800" dirty="0" smtClean="0">
                <a:ea typeface="+mj-ea"/>
                <a:cs typeface="+mj-cs"/>
              </a:rPr>
              <a:t>Anticipate changes in  physical, sensory and cognitive needs for older workers</a:t>
            </a:r>
            <a:endParaRPr lang="en-US" sz="4800" dirty="0">
              <a:ea typeface="+mj-ea"/>
              <a:cs typeface="+mj-cs"/>
            </a:endParaRPr>
          </a:p>
        </p:txBody>
      </p:sp>
      <p:sp>
        <p:nvSpPr>
          <p:cNvPr id="91138" name="Content Placeholder 2"/>
          <p:cNvSpPr>
            <a:spLocks noGrp="1"/>
          </p:cNvSpPr>
          <p:nvPr>
            <p:ph idx="1"/>
          </p:nvPr>
        </p:nvSpPr>
        <p:spPr>
          <a:xfrm>
            <a:off x="457200" y="1184275"/>
            <a:ext cx="6629400" cy="5335588"/>
          </a:xfrm>
        </p:spPr>
        <p:txBody>
          <a:bodyPr/>
          <a:lstStyle/>
          <a:p>
            <a:pPr eaLnBrk="1" hangingPunct="1"/>
            <a:r>
              <a:rPr lang="en-US" sz="2400">
                <a:latin typeface="Book Antiqua" charset="0"/>
              </a:rPr>
              <a:t>Target specific work functions that may be modified to accommodate physical or cognitive demands of older workers</a:t>
            </a:r>
            <a:r>
              <a:rPr lang="ja-JP" altLang="en-US" sz="2400">
                <a:latin typeface="Book Antiqua" charset="0"/>
              </a:rPr>
              <a:t>’</a:t>
            </a:r>
            <a:r>
              <a:rPr lang="en-US" altLang="ja-JP" sz="2400">
                <a:latin typeface="Book Antiqua" charset="0"/>
              </a:rPr>
              <a:t> activity</a:t>
            </a:r>
          </a:p>
          <a:p>
            <a:pPr eaLnBrk="1" hangingPunct="1"/>
            <a:r>
              <a:rPr lang="en-US" sz="2400">
                <a:latin typeface="Book Antiqua" charset="0"/>
              </a:rPr>
              <a:t>Providing for physical needs can help ease transition of changing technologies</a:t>
            </a:r>
          </a:p>
          <a:p>
            <a:pPr lvl="1" eaLnBrk="1" hangingPunct="1"/>
            <a:r>
              <a:rPr lang="en-US" sz="2000">
                <a:latin typeface="Book Antiqua" charset="0"/>
              </a:rPr>
              <a:t>Ergonomic mouse pads, office chairs, specialty keyboards</a:t>
            </a:r>
          </a:p>
          <a:p>
            <a:pPr lvl="1" eaLnBrk="1" hangingPunct="1"/>
            <a:r>
              <a:rPr lang="en-US" sz="2000">
                <a:latin typeface="Book Antiqua" charset="0"/>
              </a:rPr>
              <a:t>Be familiar with accessibility options in computer programs and workstation settings</a:t>
            </a:r>
          </a:p>
          <a:p>
            <a:pPr lvl="2" eaLnBrk="1" hangingPunct="1"/>
            <a:r>
              <a:rPr lang="en-US" sz="1800">
                <a:latin typeface="Book Antiqua" charset="0"/>
              </a:rPr>
              <a:t>Screen sizes, visual queues for sounds, optimizing visual displays, speech recognition</a:t>
            </a:r>
          </a:p>
          <a:p>
            <a:pPr lvl="1" eaLnBrk="1" hangingPunct="1"/>
            <a:endParaRPr lang="en-US">
              <a:latin typeface="Book Antiqua" charset="0"/>
            </a:endParaRPr>
          </a:p>
        </p:txBody>
      </p:sp>
      <p:sp>
        <p:nvSpPr>
          <p:cNvPr id="91139" name="TextBox 4"/>
          <p:cNvSpPr txBox="1">
            <a:spLocks noChangeArrowheads="1"/>
          </p:cNvSpPr>
          <p:nvPr/>
        </p:nvSpPr>
        <p:spPr bwMode="auto">
          <a:xfrm>
            <a:off x="8162925" y="6519863"/>
            <a:ext cx="3949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http://assets.aarp.org/rgcenter/econ/i11_work.pdf</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Box 5"/>
          <p:cNvSpPr txBox="1">
            <a:spLocks noChangeArrowheads="1"/>
          </p:cNvSpPr>
          <p:nvPr/>
        </p:nvSpPr>
        <p:spPr bwMode="auto">
          <a:xfrm>
            <a:off x="8916988" y="6611938"/>
            <a:ext cx="3949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http://www.aarpworkforceassessment.org/</a:t>
            </a: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39700"/>
            <a:ext cx="8332787" cy="638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788" y="4086225"/>
            <a:ext cx="4205287" cy="1993900"/>
          </a:xfrm>
        </p:spPr>
        <p:txBody>
          <a:bodyPr rtlCol="0">
            <a:normAutofit fontScale="90000"/>
          </a:bodyPr>
          <a:lstStyle/>
          <a:p>
            <a:pPr eaLnBrk="1" fontAlgn="auto" hangingPunct="1">
              <a:spcAft>
                <a:spcPts val="0"/>
              </a:spcAft>
              <a:defRPr/>
            </a:pPr>
            <a:r>
              <a:rPr lang="en-US" sz="4800" dirty="0" smtClean="0">
                <a:ea typeface="+mj-ea"/>
                <a:cs typeface="+mj-cs"/>
              </a:rPr>
              <a:t>Anticipate changes required to retain and respond to Millennial needs as workers and users</a:t>
            </a:r>
            <a:endParaRPr lang="en-US" sz="4800" dirty="0">
              <a:ea typeface="+mj-ea"/>
              <a:cs typeface="+mj-cs"/>
            </a:endParaRPr>
          </a:p>
        </p:txBody>
      </p:sp>
      <p:sp>
        <p:nvSpPr>
          <p:cNvPr id="93186" name="Content Placeholder 2"/>
          <p:cNvSpPr>
            <a:spLocks noGrp="1"/>
          </p:cNvSpPr>
          <p:nvPr>
            <p:ph idx="1"/>
          </p:nvPr>
        </p:nvSpPr>
        <p:spPr>
          <a:xfrm>
            <a:off x="469900" y="854075"/>
            <a:ext cx="6629400" cy="5665788"/>
          </a:xfrm>
        </p:spPr>
        <p:txBody>
          <a:bodyPr/>
          <a:lstStyle/>
          <a:p>
            <a:pPr eaLnBrk="1" hangingPunct="1"/>
            <a:r>
              <a:rPr lang="en-US">
                <a:latin typeface="Book Antiqua" charset="0"/>
              </a:rPr>
              <a:t>1/3 of US workers have a boss that</a:t>
            </a:r>
            <a:r>
              <a:rPr lang="ja-JP" altLang="en-US">
                <a:latin typeface="Book Antiqua" charset="0"/>
              </a:rPr>
              <a:t>’</a:t>
            </a:r>
            <a:r>
              <a:rPr lang="en-US" altLang="ja-JP">
                <a:latin typeface="Book Antiqua" charset="0"/>
              </a:rPr>
              <a:t>s younger than them</a:t>
            </a:r>
          </a:p>
          <a:p>
            <a:pPr lvl="1" eaLnBrk="1" hangingPunct="1"/>
            <a:r>
              <a:rPr lang="en-US">
                <a:latin typeface="Book Antiqua" charset="0"/>
              </a:rPr>
              <a:t>15% by ten years or more</a:t>
            </a:r>
          </a:p>
          <a:p>
            <a:pPr eaLnBrk="1" hangingPunct="1"/>
            <a:r>
              <a:rPr lang="en-US">
                <a:latin typeface="Book Antiqua" charset="0"/>
              </a:rPr>
              <a:t>Millennials are not only current and future employees (and bosses), but also current and future users</a:t>
            </a:r>
          </a:p>
          <a:p>
            <a:pPr lvl="1" eaLnBrk="1" hangingPunct="1"/>
            <a:r>
              <a:rPr lang="en-US">
                <a:latin typeface="Book Antiqua" charset="0"/>
              </a:rPr>
              <a:t>Understanding personal views will help libraries thrive</a:t>
            </a:r>
          </a:p>
          <a:p>
            <a:pPr eaLnBrk="1" hangingPunct="1"/>
            <a:r>
              <a:rPr lang="en-US">
                <a:latin typeface="Book Antiqua" charset="0"/>
              </a:rPr>
              <a:t>50% of workforce will be Millennials in 2020</a:t>
            </a:r>
          </a:p>
          <a:p>
            <a:pPr lvl="1" eaLnBrk="1" hangingPunct="1"/>
            <a:r>
              <a:rPr lang="en-US">
                <a:latin typeface="Book Antiqua" charset="0"/>
              </a:rPr>
              <a:t>75% by 2030</a:t>
            </a:r>
          </a:p>
          <a:p>
            <a:pPr eaLnBrk="1" hangingPunct="1"/>
            <a:r>
              <a:rPr lang="en-US">
                <a:latin typeface="Book Antiqua" charset="0"/>
              </a:rPr>
              <a:t>Time to start rethinking:</a:t>
            </a:r>
          </a:p>
          <a:p>
            <a:pPr lvl="1" eaLnBrk="1" hangingPunct="1"/>
            <a:r>
              <a:rPr lang="en-US">
                <a:latin typeface="Book Antiqua" charset="0"/>
              </a:rPr>
              <a:t>Delivery of training and development</a:t>
            </a:r>
          </a:p>
          <a:p>
            <a:pPr lvl="2" eaLnBrk="1" hangingPunct="1"/>
            <a:r>
              <a:rPr lang="en-US">
                <a:latin typeface="Book Antiqua" charset="0"/>
              </a:rPr>
              <a:t>Mobile and social based preferences</a:t>
            </a:r>
          </a:p>
          <a:p>
            <a:pPr lvl="1" eaLnBrk="1" hangingPunct="1"/>
            <a:r>
              <a:rPr lang="en-US">
                <a:latin typeface="Book Antiqua" charset="0"/>
              </a:rPr>
              <a:t>Vacation time</a:t>
            </a:r>
          </a:p>
          <a:p>
            <a:pPr lvl="2" eaLnBrk="1" hangingPunct="1"/>
            <a:r>
              <a:rPr lang="en-US">
                <a:latin typeface="Book Antiqua" charset="0"/>
              </a:rPr>
              <a:t>Unlimited with a focus on performance, not face time</a:t>
            </a:r>
          </a:p>
          <a:p>
            <a:pPr lvl="1" eaLnBrk="1" hangingPunct="1"/>
            <a:r>
              <a:rPr lang="en-US">
                <a:latin typeface="Book Antiqua" charset="0"/>
              </a:rPr>
              <a:t>Commitment to job rotation starts and continues upon hire</a:t>
            </a:r>
          </a:p>
        </p:txBody>
      </p:sp>
      <p:sp>
        <p:nvSpPr>
          <p:cNvPr id="93187" name="TextBox 4"/>
          <p:cNvSpPr txBox="1">
            <a:spLocks noChangeArrowheads="1"/>
          </p:cNvSpPr>
          <p:nvPr/>
        </p:nvSpPr>
        <p:spPr bwMode="auto">
          <a:xfrm>
            <a:off x="7446963" y="6519863"/>
            <a:ext cx="4665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http://www.forbes.com/sites/jeannemeister/2012/10/05/millennialmindse/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341438" y="277813"/>
            <a:ext cx="9509125" cy="906462"/>
          </a:xfrm>
        </p:spPr>
        <p:txBody>
          <a:bodyPr/>
          <a:lstStyle/>
          <a:p>
            <a:pPr algn="ctr" eaLnBrk="1" hangingPunct="1"/>
            <a:r>
              <a:rPr lang="en-US" sz="3600">
                <a:latin typeface="Book Antiqua" charset="0"/>
              </a:rPr>
              <a:t>Transitioning Millennials into </a:t>
            </a:r>
            <a:br>
              <a:rPr lang="en-US" sz="3600">
                <a:latin typeface="Book Antiqua" charset="0"/>
              </a:rPr>
            </a:br>
            <a:r>
              <a:rPr lang="en-US" sz="3600">
                <a:latin typeface="Book Antiqua" charset="0"/>
              </a:rPr>
              <a:t>the Library Workplace</a:t>
            </a:r>
          </a:p>
        </p:txBody>
      </p:sp>
      <p:sp>
        <p:nvSpPr>
          <p:cNvPr id="94210" name="Content Placeholder 2"/>
          <p:cNvSpPr>
            <a:spLocks noGrp="1"/>
          </p:cNvSpPr>
          <p:nvPr>
            <p:ph idx="1"/>
          </p:nvPr>
        </p:nvSpPr>
        <p:spPr>
          <a:xfrm>
            <a:off x="962025" y="1536700"/>
            <a:ext cx="10231438" cy="4492625"/>
          </a:xfrm>
        </p:spPr>
        <p:txBody>
          <a:bodyPr/>
          <a:lstStyle/>
          <a:p>
            <a:pPr eaLnBrk="1" hangingPunct="1"/>
            <a:r>
              <a:rPr lang="en-US" sz="2200">
                <a:latin typeface="Book Antiqua" charset="0"/>
              </a:rPr>
              <a:t>In Workforce 2020</a:t>
            </a:r>
            <a:r>
              <a:rPr lang="ja-JP" altLang="en-US" sz="2200">
                <a:latin typeface="Book Antiqua" charset="0"/>
              </a:rPr>
              <a:t>’</a:t>
            </a:r>
            <a:r>
              <a:rPr lang="en-US" altLang="ja-JP" sz="2200">
                <a:latin typeface="Book Antiqua" charset="0"/>
              </a:rPr>
              <a:t>s survey, 66% of Millennials agreed with the statement, </a:t>
            </a:r>
            <a:r>
              <a:rPr lang="ja-JP" altLang="en-US" sz="2200">
                <a:latin typeface="Book Antiqua" charset="0"/>
              </a:rPr>
              <a:t>“</a:t>
            </a:r>
            <a:r>
              <a:rPr lang="en-US" altLang="ja-JP" sz="2200">
                <a:latin typeface="Book Antiqua" charset="0"/>
              </a:rPr>
              <a:t>my personal drive can be intimidating to other generations in the workplace.</a:t>
            </a:r>
            <a:r>
              <a:rPr lang="ja-JP" altLang="en-US" sz="2200">
                <a:latin typeface="Book Antiqua" charset="0"/>
              </a:rPr>
              <a:t>”</a:t>
            </a:r>
            <a:endParaRPr lang="en-US" altLang="ja-JP" sz="2200">
              <a:latin typeface="Book Antiqua" charset="0"/>
            </a:endParaRPr>
          </a:p>
          <a:p>
            <a:pPr lvl="1" eaLnBrk="1" hangingPunct="1"/>
            <a:r>
              <a:rPr lang="en-US">
                <a:latin typeface="Book Antiqua" charset="0"/>
              </a:rPr>
              <a:t>Encourage Millennials to reframe the resistance to change they meet as a chance for dialogue by acknowledging criticism and using it as an instigator for further conversation.</a:t>
            </a:r>
          </a:p>
          <a:p>
            <a:pPr eaLnBrk="1" hangingPunct="1"/>
            <a:r>
              <a:rPr lang="en-US" sz="2200">
                <a:latin typeface="Book Antiqua" charset="0"/>
              </a:rPr>
              <a:t>Millennial librarians actively seek work environments and positions that challenge them, where they can challenge the status quo.  </a:t>
            </a:r>
          </a:p>
          <a:p>
            <a:pPr lvl="1" eaLnBrk="1" hangingPunct="1"/>
            <a:r>
              <a:rPr lang="en-US">
                <a:latin typeface="Book Antiqua" charset="0"/>
              </a:rPr>
              <a:t>Supervisors of Millennials must work with them to teach when exceptions to the rules are appropriate.</a:t>
            </a:r>
          </a:p>
          <a:p>
            <a:pPr eaLnBrk="1" hangingPunct="1"/>
            <a:r>
              <a:rPr lang="en-US" sz="2200">
                <a:latin typeface="Book Antiqua" charset="0"/>
              </a:rPr>
              <a:t>Millennials tend to have a (over)confidence in their ability to lead without any prior experience, and believe that leadership is participatory. </a:t>
            </a:r>
          </a:p>
          <a:p>
            <a:pPr lvl="1" eaLnBrk="1" hangingPunct="1"/>
            <a:r>
              <a:rPr lang="en-US">
                <a:latin typeface="Book Antiqua" charset="0"/>
              </a:rPr>
              <a:t>Provide opportunities for leadership experience and professional development to channel this energy into productive outcomes.</a:t>
            </a:r>
          </a:p>
          <a:p>
            <a:pPr eaLnBrk="1" hangingPunct="1"/>
            <a:endParaRPr lang="en-US">
              <a:latin typeface="Book Antiqua" charset="0"/>
            </a:endParaRPr>
          </a:p>
        </p:txBody>
      </p:sp>
      <p:sp>
        <p:nvSpPr>
          <p:cNvPr id="94211" name="TextBox 3"/>
          <p:cNvSpPr txBox="1">
            <a:spLocks noChangeArrowheads="1"/>
          </p:cNvSpPr>
          <p:nvPr/>
        </p:nvSpPr>
        <p:spPr bwMode="auto">
          <a:xfrm>
            <a:off x="7107238" y="6149975"/>
            <a:ext cx="5197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http://www.forbes.com/sites/jeannemeister/2012/06/26/if-we-work-into-our-70s-what-happens-in-the-workplace/</a:t>
            </a:r>
            <a:br>
              <a:rPr lang="en-US" sz="1000"/>
            </a:br>
            <a:r>
              <a:rPr lang="en-US" sz="1000"/>
              <a:t>http://www.thefreelibrary.com/Mind+the+gap%3A+technology,+millennial+leadership+and+the...-a0250885096</a:t>
            </a:r>
          </a:p>
        </p:txBody>
      </p:sp>
    </p:spTree>
  </p:cSld>
  <p:clrMapOvr>
    <a:masterClrMapping/>
  </p:clrMapOvr>
  <p:transition xmlns:p14="http://schemas.microsoft.com/office/powerpoint/2010/mai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1168400" y="0"/>
            <a:ext cx="9510713" cy="998538"/>
          </a:xfrm>
        </p:spPr>
        <p:txBody>
          <a:bodyPr/>
          <a:lstStyle/>
          <a:p>
            <a:pPr eaLnBrk="1" hangingPunct="1"/>
            <a:r>
              <a:rPr lang="en-US">
                <a:latin typeface="Book Antiqua" charset="0"/>
              </a:rPr>
              <a:t>Millennial workplace values (by importance)</a:t>
            </a:r>
          </a:p>
        </p:txBody>
      </p:sp>
      <p:sp>
        <p:nvSpPr>
          <p:cNvPr id="95234" name="Content Placeholder 2"/>
          <p:cNvSpPr>
            <a:spLocks noGrp="1"/>
          </p:cNvSpPr>
          <p:nvPr>
            <p:ph idx="1"/>
          </p:nvPr>
        </p:nvSpPr>
        <p:spPr>
          <a:xfrm>
            <a:off x="1282700" y="1296988"/>
            <a:ext cx="9510713" cy="4127500"/>
          </a:xfrm>
        </p:spPr>
        <p:txBody>
          <a:bodyPr/>
          <a:lstStyle/>
          <a:p>
            <a:pPr marL="501650" indent="-457200" eaLnBrk="1" hangingPunct="1">
              <a:buFont typeface="Arial" charset="0"/>
              <a:buAutoNum type="arabicPeriod"/>
            </a:pPr>
            <a:r>
              <a:rPr lang="en-US" sz="2400">
                <a:latin typeface="Book Antiqua" charset="0"/>
              </a:rPr>
              <a:t>Workplace flexibility</a:t>
            </a:r>
          </a:p>
          <a:p>
            <a:pPr marL="501650" indent="-457200" eaLnBrk="1" hangingPunct="1">
              <a:buFont typeface="Arial" charset="0"/>
              <a:buAutoNum type="arabicPeriod"/>
            </a:pPr>
            <a:r>
              <a:rPr lang="en-US" sz="2400">
                <a:latin typeface="Book Antiqua" charset="0"/>
              </a:rPr>
              <a:t>Compensation</a:t>
            </a:r>
          </a:p>
          <a:p>
            <a:pPr marL="501650" indent="-457200" eaLnBrk="1" hangingPunct="1">
              <a:buFont typeface="Arial" charset="0"/>
              <a:buAutoNum type="arabicPeriod"/>
            </a:pPr>
            <a:r>
              <a:rPr lang="en-US" sz="2400">
                <a:latin typeface="Book Antiqua" charset="0"/>
              </a:rPr>
              <a:t>Career Progression</a:t>
            </a:r>
          </a:p>
          <a:p>
            <a:pPr marL="501650" indent="-457200" eaLnBrk="1" hangingPunct="1">
              <a:buFont typeface="Arial" charset="0"/>
              <a:buAutoNum type="arabicPeriod"/>
            </a:pPr>
            <a:r>
              <a:rPr lang="en-US" sz="2400">
                <a:latin typeface="Book Antiqua" charset="0"/>
              </a:rPr>
              <a:t>On-going opportunities for sharing and collaborating</a:t>
            </a:r>
          </a:p>
        </p:txBody>
      </p:sp>
      <p:sp>
        <p:nvSpPr>
          <p:cNvPr id="95235" name="TextBox 4"/>
          <p:cNvSpPr txBox="1">
            <a:spLocks noChangeArrowheads="1"/>
          </p:cNvSpPr>
          <p:nvPr/>
        </p:nvSpPr>
        <p:spPr bwMode="auto">
          <a:xfrm>
            <a:off x="5394325" y="3989388"/>
            <a:ext cx="6319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800"/>
              <a:t>All of us need to adopt a Millennial mindset, regardless of when we were born. Why? In order to thrive in the workplace of the future we need to be agile, digitally literate, use the latest social technologies and above all, be open to people of all cultures, since our workforce of the future will be increasingly multi-cultural, age diverse and global.</a:t>
            </a:r>
          </a:p>
          <a:p>
            <a:pPr eaLnBrk="1" hangingPunct="1"/>
            <a:r>
              <a:rPr lang="en-US" sz="1800"/>
              <a:t>                        - Jeanne Meister, author of </a:t>
            </a:r>
            <a:r>
              <a:rPr lang="en-US" sz="1800" i="1"/>
              <a:t>The 2020 Workplace </a:t>
            </a:r>
            <a:endParaRPr lang="en-US" sz="1800"/>
          </a:p>
        </p:txBody>
      </p:sp>
      <p:sp>
        <p:nvSpPr>
          <p:cNvPr id="95236" name="TextBox 5"/>
          <p:cNvSpPr txBox="1">
            <a:spLocks noChangeArrowheads="1"/>
          </p:cNvSpPr>
          <p:nvPr/>
        </p:nvSpPr>
        <p:spPr bwMode="auto">
          <a:xfrm>
            <a:off x="7446963" y="6600825"/>
            <a:ext cx="4665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http://www.forbes.com/sites/jeannemeister/2012/10/05/millennialmindse/</a:t>
            </a:r>
          </a:p>
        </p:txBody>
      </p:sp>
    </p:spTree>
  </p:cSld>
  <p:clrMapOvr>
    <a:masterClrMapping/>
  </p:clrMapOvr>
  <p:transition xmlns:p14="http://schemas.microsoft.com/office/powerpoint/2010/mai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300163" y="146050"/>
            <a:ext cx="9509125" cy="944563"/>
          </a:xfrm>
        </p:spPr>
        <p:txBody>
          <a:bodyPr/>
          <a:lstStyle/>
          <a:p>
            <a:pPr algn="ctr" eaLnBrk="1" hangingPunct="1"/>
            <a:r>
              <a:rPr lang="en-US">
                <a:latin typeface="Book Antiqua" charset="0"/>
              </a:rPr>
              <a:t>Questions? Comments? Stories to Share?</a:t>
            </a:r>
          </a:p>
        </p:txBody>
      </p:sp>
      <p:pic>
        <p:nvPicPr>
          <p:cNvPr id="96258" name="Picture 2" descr="https://encrypted-tbn2.gstatic.com/images?q=tbn:ANd9GcRXxpR0FXOdqYD6vURexb28p1desvHxFVieyXcO8lng-96k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1350963"/>
            <a:ext cx="67722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953250" y="1087438"/>
            <a:ext cx="4206875" cy="1069975"/>
          </a:xfrm>
        </p:spPr>
        <p:txBody>
          <a:bodyPr/>
          <a:lstStyle/>
          <a:p>
            <a:pPr algn="ctr" eaLnBrk="1" hangingPunct="1"/>
            <a:r>
              <a:rPr lang="en-US">
                <a:latin typeface="Book Antiqua" charset="0"/>
              </a:rPr>
              <a:t>Thanks so much!</a:t>
            </a:r>
          </a:p>
        </p:txBody>
      </p:sp>
      <p:sp>
        <p:nvSpPr>
          <p:cNvPr id="98306" name="Text Placeholder 3"/>
          <p:cNvSpPr>
            <a:spLocks noGrp="1"/>
          </p:cNvSpPr>
          <p:nvPr>
            <p:ph type="body" sz="half" idx="2"/>
          </p:nvPr>
        </p:nvSpPr>
        <p:spPr>
          <a:xfrm>
            <a:off x="6797675" y="3429000"/>
            <a:ext cx="4733925" cy="1728788"/>
          </a:xfrm>
        </p:spPr>
        <p:txBody>
          <a:bodyPr/>
          <a:lstStyle/>
          <a:p>
            <a:pPr algn="ctr" eaLnBrk="1" hangingPunct="1"/>
            <a:r>
              <a:rPr lang="en-US" sz="4000">
                <a:latin typeface="Book Antiqua" charset="0"/>
              </a:rPr>
              <a:t>Kerry Anne Keegan</a:t>
            </a:r>
          </a:p>
          <a:p>
            <a:pPr algn="ctr" eaLnBrk="1" hangingPunct="1"/>
            <a:r>
              <a:rPr lang="en-US" sz="2400">
                <a:latin typeface="Book Antiqua" charset="0"/>
              </a:rPr>
              <a:t>kkeegan@atlas-sys.com</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0"/>
            <a:ext cx="55975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0850" y="396875"/>
            <a:ext cx="11198225" cy="906463"/>
          </a:xfrm>
        </p:spPr>
        <p:txBody>
          <a:bodyPr/>
          <a:lstStyle/>
          <a:p>
            <a:pPr algn="ctr" eaLnBrk="1" hangingPunct="1"/>
            <a:r>
              <a:rPr lang="en-US" sz="4000">
                <a:latin typeface="Book Antiqua" charset="0"/>
              </a:rPr>
              <a:t>Turn to your right and say, </a:t>
            </a:r>
            <a:r>
              <a:rPr lang="ja-JP" altLang="en-US" sz="4000">
                <a:latin typeface="Book Antiqua" charset="0"/>
              </a:rPr>
              <a:t>“</a:t>
            </a:r>
            <a:r>
              <a:rPr lang="en-US" altLang="ja-JP" sz="4000">
                <a:latin typeface="Book Antiqua" charset="0"/>
              </a:rPr>
              <a:t>Good morning!</a:t>
            </a:r>
            <a:r>
              <a:rPr lang="ja-JP" altLang="en-US" sz="4000">
                <a:latin typeface="Book Antiqua" charset="0"/>
              </a:rPr>
              <a:t>”</a:t>
            </a:r>
            <a:endParaRPr lang="en-US" sz="4000">
              <a:latin typeface="Book Antiqua" charset="0"/>
            </a:endParaRPr>
          </a:p>
        </p:txBody>
      </p:sp>
      <p:sp>
        <p:nvSpPr>
          <p:cNvPr id="23554" name="Content Placeholder 2"/>
          <p:cNvSpPr>
            <a:spLocks noGrp="1"/>
          </p:cNvSpPr>
          <p:nvPr>
            <p:ph idx="1"/>
          </p:nvPr>
        </p:nvSpPr>
        <p:spPr>
          <a:xfrm>
            <a:off x="1431925" y="2490788"/>
            <a:ext cx="8772525" cy="3141662"/>
          </a:xfrm>
        </p:spPr>
        <p:txBody>
          <a:bodyPr/>
          <a:lstStyle/>
          <a:p>
            <a:pPr marL="501650" indent="-457200" eaLnBrk="1" hangingPunct="1">
              <a:buFont typeface="Book Antiqua" charset="0"/>
              <a:buAutoNum type="arabicPeriod"/>
            </a:pPr>
            <a:r>
              <a:rPr lang="en-US" sz="2400" b="1">
                <a:latin typeface="Book Antiqua" charset="0"/>
              </a:rPr>
              <a:t>Name</a:t>
            </a:r>
          </a:p>
          <a:p>
            <a:pPr marL="501650" indent="-457200" eaLnBrk="1" hangingPunct="1">
              <a:buFont typeface="Book Antiqua" charset="0"/>
              <a:buAutoNum type="arabicPeriod"/>
            </a:pPr>
            <a:r>
              <a:rPr lang="en-US" sz="2400" b="1">
                <a:latin typeface="Book Antiqua" charset="0"/>
              </a:rPr>
              <a:t>Institutional affiliation or workplace</a:t>
            </a:r>
          </a:p>
          <a:p>
            <a:pPr marL="501650" indent="-457200" eaLnBrk="1" hangingPunct="1">
              <a:buFont typeface="Book Antiqua" charset="0"/>
              <a:buAutoNum type="arabicPeriod"/>
            </a:pPr>
            <a:r>
              <a:rPr lang="en-US" sz="2400" b="1">
                <a:latin typeface="Book Antiqua" charset="0"/>
              </a:rPr>
              <a:t>Job title</a:t>
            </a:r>
          </a:p>
          <a:p>
            <a:pPr marL="501650" indent="-457200" eaLnBrk="1" hangingPunct="1">
              <a:buFont typeface="Book Antiqua" charset="0"/>
              <a:buAutoNum type="arabicPeriod"/>
            </a:pPr>
            <a:r>
              <a:rPr lang="en-US" sz="2400" b="1">
                <a:latin typeface="Book Antiqua" charset="0"/>
              </a:rPr>
              <a:t>Personal definition of a </a:t>
            </a:r>
            <a:r>
              <a:rPr lang="ja-JP" altLang="en-US" sz="2400" b="1">
                <a:latin typeface="Book Antiqua" charset="0"/>
              </a:rPr>
              <a:t>“</a:t>
            </a:r>
            <a:r>
              <a:rPr lang="en-US" altLang="ja-JP" sz="2400" b="1">
                <a:latin typeface="Book Antiqua" charset="0"/>
              </a:rPr>
              <a:t>Millennial</a:t>
            </a:r>
            <a:r>
              <a:rPr lang="ja-JP" altLang="en-US" sz="2400" b="1">
                <a:latin typeface="Book Antiqua" charset="0"/>
              </a:rPr>
              <a:t>”</a:t>
            </a:r>
            <a:endParaRPr lang="en-US" altLang="ja-JP" sz="2400" b="1">
              <a:latin typeface="Book Antiqua" charset="0"/>
            </a:endParaRPr>
          </a:p>
          <a:p>
            <a:pPr marL="501650" indent="-457200" eaLnBrk="1" hangingPunct="1">
              <a:buFont typeface="Book Antiqua" charset="0"/>
              <a:buAutoNum type="arabicPeriod"/>
            </a:pPr>
            <a:r>
              <a:rPr lang="en-US" sz="2400" b="1">
                <a:latin typeface="Book Antiqua" charset="0"/>
              </a:rPr>
              <a:t>Opinion of what’s the biggest challenge for Millennials who are employed in libraries</a:t>
            </a:r>
          </a:p>
        </p:txBody>
      </p:sp>
      <p:sp>
        <p:nvSpPr>
          <p:cNvPr id="23555" name="TextBox 3"/>
          <p:cNvSpPr txBox="1">
            <a:spLocks noChangeArrowheads="1"/>
          </p:cNvSpPr>
          <p:nvPr/>
        </p:nvSpPr>
        <p:spPr bwMode="auto">
          <a:xfrm>
            <a:off x="3300413" y="1563688"/>
            <a:ext cx="534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2000"/>
              <a:t>You have 2 minutes to ask for your partner</a:t>
            </a:r>
            <a:r>
              <a:rPr lang="ja-JP" altLang="en-US" sz="2000"/>
              <a:t>’</a:t>
            </a:r>
            <a:r>
              <a:rPr lang="en-US" altLang="ja-JP" sz="2000"/>
              <a:t>s:</a:t>
            </a:r>
            <a:endParaRPr lang="en-US" sz="2000"/>
          </a:p>
        </p:txBody>
      </p:sp>
      <p:sp>
        <p:nvSpPr>
          <p:cNvPr id="23556" name="TextBox 4"/>
          <p:cNvSpPr txBox="1">
            <a:spLocks noChangeArrowheads="1"/>
          </p:cNvSpPr>
          <p:nvPr/>
        </p:nvSpPr>
        <p:spPr bwMode="auto">
          <a:xfrm>
            <a:off x="5340350" y="5667375"/>
            <a:ext cx="5599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3600" b="1">
                <a:solidFill>
                  <a:srgbClr val="C00000"/>
                </a:solidFill>
                <a:latin typeface="MV Boli" charset="0"/>
                <a:cs typeface="MV Boli" charset="0"/>
              </a:rPr>
              <a:t>Be prepared to share #5!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36613" y="461963"/>
            <a:ext cx="3565525" cy="762000"/>
          </a:xfrm>
        </p:spPr>
        <p:txBody>
          <a:bodyPr/>
          <a:lstStyle/>
          <a:p>
            <a:pPr eaLnBrk="1" hangingPunct="1"/>
            <a:r>
              <a:rPr lang="en-US">
                <a:latin typeface="Book Antiqua" charset="0"/>
              </a:rPr>
              <a:t>Millennials</a:t>
            </a:r>
          </a:p>
        </p:txBody>
      </p:sp>
      <p:sp>
        <p:nvSpPr>
          <p:cNvPr id="25602" name="Content Placeholder 2"/>
          <p:cNvSpPr>
            <a:spLocks noGrp="1"/>
          </p:cNvSpPr>
          <p:nvPr>
            <p:ph idx="1"/>
          </p:nvPr>
        </p:nvSpPr>
        <p:spPr>
          <a:xfrm>
            <a:off x="403225" y="1533525"/>
            <a:ext cx="4287838" cy="2724150"/>
          </a:xfrm>
        </p:spPr>
        <p:txBody>
          <a:bodyPr/>
          <a:lstStyle/>
          <a:p>
            <a:pPr eaLnBrk="1" hangingPunct="1"/>
            <a:r>
              <a:rPr lang="en-US" dirty="0">
                <a:latin typeface="Book Antiqua" charset="0"/>
              </a:rPr>
              <a:t>Most research cites age range</a:t>
            </a:r>
            <a:br>
              <a:rPr lang="en-US" dirty="0">
                <a:latin typeface="Book Antiqua" charset="0"/>
              </a:rPr>
            </a:br>
            <a:r>
              <a:rPr lang="en-US" dirty="0">
                <a:latin typeface="Book Antiqua" charset="0"/>
              </a:rPr>
              <a:t> as currently between 18-29</a:t>
            </a:r>
          </a:p>
          <a:p>
            <a:pPr eaLnBrk="1" hangingPunct="1"/>
            <a:r>
              <a:rPr lang="en-US" dirty="0">
                <a:latin typeface="Book Antiqua" charset="0"/>
              </a:rPr>
              <a:t>Birth years between 1980 – 1999</a:t>
            </a:r>
          </a:p>
          <a:p>
            <a:pPr lvl="1" eaLnBrk="1" hangingPunct="1"/>
            <a:r>
              <a:rPr lang="en-US" dirty="0">
                <a:latin typeface="Book Antiqua" charset="0"/>
              </a:rPr>
              <a:t>(yes, I know -- math is hard)</a:t>
            </a:r>
          </a:p>
        </p:txBody>
      </p:sp>
      <p:sp>
        <p:nvSpPr>
          <p:cNvPr id="25603" name="TextBox 3"/>
          <p:cNvSpPr txBox="1">
            <a:spLocks noChangeArrowheads="1"/>
          </p:cNvSpPr>
          <p:nvPr/>
        </p:nvSpPr>
        <p:spPr bwMode="auto">
          <a:xfrm>
            <a:off x="8759825" y="6519863"/>
            <a:ext cx="3352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http://www.dol.gov/odep/topics/OlderWorkers.htm</a:t>
            </a: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923925"/>
            <a:ext cx="6958013"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8759825" y="6519863"/>
            <a:ext cx="3352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US" sz="1000"/>
              <a:t>http://www.pewresearch.org/millennials/</a:t>
            </a:r>
          </a:p>
        </p:txBody>
      </p:sp>
      <p:pic>
        <p:nvPicPr>
          <p:cNvPr id="26626" name="Picture 2" descr="http://static.thesocietypages.org/graphicsociology/files/2011/10/01-generations-pew-age-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10650538"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10639993">
            <a:off x="9712325" y="4197350"/>
            <a:ext cx="660400" cy="23336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8" name="TextBox 3"/>
          <p:cNvSpPr txBox="1">
            <a:spLocks noChangeArrowheads="1"/>
          </p:cNvSpPr>
          <p:nvPr/>
        </p:nvSpPr>
        <p:spPr bwMode="auto">
          <a:xfrm>
            <a:off x="10261600" y="3736975"/>
            <a:ext cx="1414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en-US" b="1">
                <a:solidFill>
                  <a:srgbClr val="FF0000"/>
                </a:solidFill>
              </a:rPr>
              <a:t>Older </a:t>
            </a:r>
          </a:p>
          <a:p>
            <a:pPr algn="ctr"/>
            <a:r>
              <a:rPr lang="en-US" b="1">
                <a:solidFill>
                  <a:srgbClr val="FF0000"/>
                </a:solidFill>
              </a:rPr>
              <a:t>worker </a:t>
            </a:r>
          </a:p>
          <a:p>
            <a:pPr algn="ctr"/>
            <a:r>
              <a:rPr lang="en-US" b="1">
                <a:solidFill>
                  <a:srgbClr val="FF0000"/>
                </a:solidFill>
              </a:rPr>
              <a:t>span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S102900997">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TS102900997</Template>
  <TotalTime>0</TotalTime>
  <Words>3589</Words>
  <Application>Microsoft Macintosh PowerPoint</Application>
  <PresentationFormat>Custom</PresentationFormat>
  <Paragraphs>391</Paragraphs>
  <Slides>69</Slides>
  <Notes>13</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TS102900997</vt:lpstr>
      <vt:lpstr>Communicating through Generational Differences</vt:lpstr>
      <vt:lpstr>Be the change you wish to see in the world.</vt:lpstr>
      <vt:lpstr>Turn to your left and say, “Good morning!”</vt:lpstr>
      <vt:lpstr>Older Workers</vt:lpstr>
      <vt:lpstr>Show of hands:</vt:lpstr>
      <vt:lpstr>We’re at a workshop on communication, let’s see some volunteers for # 5.</vt:lpstr>
      <vt:lpstr>Turn to your right and say, “Good morning!”</vt:lpstr>
      <vt:lpstr>Millennials</vt:lpstr>
      <vt:lpstr>PowerPoint Presentation</vt:lpstr>
      <vt:lpstr>Show of hands, again:</vt:lpstr>
      <vt:lpstr>Speak up!</vt:lpstr>
      <vt:lpstr>PowerPoint Presentation</vt:lpstr>
      <vt:lpstr>How I ended up here – talking about this</vt:lpstr>
      <vt:lpstr>an· dra· go· gy (noun)</vt:lpstr>
      <vt:lpstr>Some Helpful Resources</vt:lpstr>
      <vt:lpstr>Some Helpful Resources</vt:lpstr>
      <vt:lpstr>If you give a librarian a conundrum…</vt:lpstr>
      <vt:lpstr>Before we really get started,  PLEASE keep in mind:</vt:lpstr>
      <vt:lpstr>PowerPoint Presentation</vt:lpstr>
      <vt:lpstr>PowerPoint Presentation</vt:lpstr>
      <vt:lpstr>Avoid Pigeonholing</vt:lpstr>
      <vt:lpstr>Starting at the Roots</vt:lpstr>
      <vt:lpstr>Learning Preference Differences</vt:lpstr>
      <vt:lpstr>Why Millennials are attractive library employees </vt:lpstr>
      <vt:lpstr>…and the respective challenges</vt:lpstr>
      <vt:lpstr>PowerPoint Presentation</vt:lpstr>
      <vt:lpstr>Learning Preference Differences</vt:lpstr>
      <vt:lpstr>Gen X – Early Boomers in the Library</vt:lpstr>
      <vt:lpstr>…and the respective challenges</vt:lpstr>
      <vt:lpstr>Learning Preference Differences</vt:lpstr>
      <vt:lpstr>Why older workers work out for libraries</vt:lpstr>
      <vt:lpstr>…and the respective challenges</vt:lpstr>
      <vt:lpstr>Why Older Workers Aren’t Going Anywhere</vt:lpstr>
      <vt:lpstr>Bathroom Break! Snack Break!  Be Back in 10 minutes!</vt:lpstr>
      <vt:lpstr>PowerPoint Presentation</vt:lpstr>
      <vt:lpstr>PowerPoint Presentation</vt:lpstr>
      <vt:lpstr>Technology rules  in the perception   of generational gaps</vt:lpstr>
      <vt:lpstr>PowerPoint Presentation</vt:lpstr>
      <vt:lpstr>PowerPoint Presentation</vt:lpstr>
      <vt:lpstr>Practical  Use in Communication  Tips for  talking with:</vt:lpstr>
      <vt:lpstr>A Millennial Supervisor</vt:lpstr>
      <vt:lpstr>A Millennial Coworker</vt:lpstr>
      <vt:lpstr>A Millennial Subordinate</vt:lpstr>
      <vt:lpstr>A Gen X Supervisor</vt:lpstr>
      <vt:lpstr>A Gen X Coworker</vt:lpstr>
      <vt:lpstr>A Gen X Subordinate</vt:lpstr>
      <vt:lpstr>An Older Worker Supervisor</vt:lpstr>
      <vt:lpstr>An Older Worker Coworker</vt:lpstr>
      <vt:lpstr>An Older Worker Subordinate</vt:lpstr>
      <vt:lpstr>Best Practices for Everyone &amp;  Food for Thought</vt:lpstr>
      <vt:lpstr>Expressing trust in coworkers and employees will improve worker satisfaction</vt:lpstr>
      <vt:lpstr>Autonomous workers are more motivated</vt:lpstr>
      <vt:lpstr>PowerPoint Presentation</vt:lpstr>
      <vt:lpstr>Flexibility is a Must</vt:lpstr>
      <vt:lpstr>PowerPoint Presentation</vt:lpstr>
      <vt:lpstr>Positive impacts of workplace flexibility</vt:lpstr>
      <vt:lpstr>PowerPoint Presentation</vt:lpstr>
      <vt:lpstr>Quick, but interesting tidbit</vt:lpstr>
      <vt:lpstr>Employer-worker and worker-worker feedback must be constantly available and always constructive</vt:lpstr>
      <vt:lpstr>PowerPoint Presentation</vt:lpstr>
      <vt:lpstr>Generational Preferences </vt:lpstr>
      <vt:lpstr>Proactive policy  and practice responses can help retain  good talent.</vt:lpstr>
      <vt:lpstr>Anticipate changes in  physical, sensory and cognitive needs for older workers</vt:lpstr>
      <vt:lpstr>PowerPoint Presentation</vt:lpstr>
      <vt:lpstr>Anticipate changes required to retain and respond to Millennial needs as workers and users</vt:lpstr>
      <vt:lpstr>Transitioning Millennials into  the Library Workplace</vt:lpstr>
      <vt:lpstr>Millennial workplace values (by importance)</vt:lpstr>
      <vt:lpstr>Questions? Comments? Stories to Share?</vt:lpstr>
      <vt:lpstr>Thanks so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Kerry Keegan</dc:creator>
  <cp:lastModifiedBy/>
  <cp:revision>1</cp:revision>
  <dcterms:created xsi:type="dcterms:W3CDTF">2013-04-15T13:42:24Z</dcterms:created>
  <dcterms:modified xsi:type="dcterms:W3CDTF">2013-08-02T13:25:03Z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